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  <p:sldMasterId id="2147483867" r:id="rId2"/>
  </p:sldMasterIdLst>
  <p:notesMasterIdLst>
    <p:notesMasterId r:id="rId19"/>
  </p:notesMasterIdLst>
  <p:sldIdLst>
    <p:sldId id="256" r:id="rId3"/>
    <p:sldId id="316" r:id="rId4"/>
    <p:sldId id="320" r:id="rId5"/>
    <p:sldId id="317" r:id="rId6"/>
    <p:sldId id="312" r:id="rId7"/>
    <p:sldId id="309" r:id="rId8"/>
    <p:sldId id="308" r:id="rId9"/>
    <p:sldId id="306" r:id="rId10"/>
    <p:sldId id="310" r:id="rId11"/>
    <p:sldId id="301" r:id="rId12"/>
    <p:sldId id="289" r:id="rId13"/>
    <p:sldId id="318" r:id="rId14"/>
    <p:sldId id="314" r:id="rId15"/>
    <p:sldId id="311" r:id="rId16"/>
    <p:sldId id="307" r:id="rId17"/>
    <p:sldId id="319" r:id="rId18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ginya Dimitrova" initials="BD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6C6A5C"/>
    <a:srgbClr val="FFFFF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02" autoAdjust="0"/>
  </p:normalViewPr>
  <p:slideViewPr>
    <p:cSldViewPr>
      <p:cViewPr varScale="1">
        <p:scale>
          <a:sx n="73" d="100"/>
          <a:sy n="73" d="100"/>
        </p:scale>
        <p:origin x="1668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5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6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7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8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9" name="AutoShape 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0" name="AutoShape 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1" name="AutoShape 8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2" name="Rectangle 9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812800"/>
            <a:ext cx="5327650" cy="399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34088" cy="479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  <p:sp>
        <p:nvSpPr>
          <p:cNvPr id="23564" name="Text Box 11"/>
          <p:cNvSpPr txBox="1">
            <a:spLocks noChangeArrowheads="1"/>
          </p:cNvSpPr>
          <p:nvPr/>
        </p:nvSpPr>
        <p:spPr bwMode="auto">
          <a:xfrm>
            <a:off x="0" y="0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5" name="Text Box 12"/>
          <p:cNvSpPr txBox="1">
            <a:spLocks noChangeArrowheads="1"/>
          </p:cNvSpPr>
          <p:nvPr/>
        </p:nvSpPr>
        <p:spPr bwMode="auto">
          <a:xfrm>
            <a:off x="4278313" y="0"/>
            <a:ext cx="32750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6" name="Text Box 13"/>
          <p:cNvSpPr txBox="1">
            <a:spLocks noChangeArrowheads="1"/>
          </p:cNvSpPr>
          <p:nvPr/>
        </p:nvSpPr>
        <p:spPr bwMode="auto">
          <a:xfrm>
            <a:off x="0" y="10156825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670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fld id="{4E54B6C6-057C-4B84-A685-5CBF9953D363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4224843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622F108-FB3D-4C64-8EA8-E80FC5A8383B}" type="slidenum">
              <a:rPr lang="bg-BG" altLang="en-US" sz="14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bg-BG" altLang="en-US" sz="1400" dirty="0"/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29238" cy="39957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5675" cy="47990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42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27650" cy="3994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VTMIS  - Directive 2009/17/EC, amending </a:t>
            </a:r>
            <a:r>
              <a:rPr lang="en-US" sz="1200" kern="1200" dirty="0" smtClean="0">
                <a:solidFill>
                  <a:schemeClr val="accent6"/>
                </a:solidFill>
                <a:latin typeface="Times New Roman" pitchFamily="16" charset="0"/>
                <a:ea typeface="+mn-ea"/>
                <a:cs typeface="+mn-cs"/>
              </a:rPr>
              <a:t>Directive 2002/59/EC </a:t>
            </a:r>
            <a:r>
              <a:rPr lang="en-US" baseline="0" dirty="0" smtClean="0"/>
              <a:t>- AIS data, ships digital database, automatic data exchange with SSN 2002 – Phase 1, 2007 – Phase 2, 2015 – Phase 3, Phase 4 – undergoing. In December 2015 within Phase 3 an automatic transfer of data with SSN was established. BULRIS – stage 1 – 2007 to 2013, stage 2 – 2013 to 2015;</a:t>
            </a:r>
          </a:p>
          <a:p>
            <a:r>
              <a:rPr lang="en-US" dirty="0" smtClean="0"/>
              <a:t>MSW - </a:t>
            </a:r>
            <a:r>
              <a:rPr lang="en-US" sz="1200" kern="1200" dirty="0" smtClean="0">
                <a:solidFill>
                  <a:schemeClr val="accent6"/>
                </a:solidFill>
                <a:latin typeface="Times New Roman" pitchFamily="16" charset="0"/>
                <a:ea typeface="+mn-ea"/>
                <a:cs typeface="+mn-cs"/>
              </a:rPr>
              <a:t>Recommendation No. 33/2005,</a:t>
            </a:r>
            <a:r>
              <a:rPr lang="en-US" sz="1200" kern="1200" baseline="0" dirty="0" smtClean="0">
                <a:solidFill>
                  <a:schemeClr val="accent6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accent6"/>
                </a:solidFill>
                <a:latin typeface="Times New Roman" pitchFamily="16" charset="0"/>
                <a:ea typeface="+mn-ea"/>
                <a:cs typeface="+mn-cs"/>
              </a:rPr>
              <a:t>Directive 2010/65/EU – 2009 developing and deploying in 2009 a "Center of informational services to maritime transport - Varna and Burgas.“ and Maritime Single Window for digital documentation of vessel calls in May 2015,</a:t>
            </a:r>
            <a:r>
              <a:rPr lang="en-US" sz="1200" kern="1200" baseline="0" dirty="0" smtClean="0">
                <a:solidFill>
                  <a:schemeClr val="accent6"/>
                </a:solidFill>
                <a:latin typeface="Times New Roman" pitchFamily="16" charset="0"/>
                <a:ea typeface="+mn-ea"/>
                <a:cs typeface="+mn-cs"/>
              </a:rPr>
              <a:t> Single Window River completed in 2017;</a:t>
            </a:r>
            <a:endParaRPr lang="en-US" sz="1200" kern="1200" dirty="0" smtClean="0">
              <a:solidFill>
                <a:schemeClr val="accent6"/>
              </a:solidFill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accent6"/>
                </a:solidFill>
                <a:latin typeface="Times New Roman" pitchFamily="16" charset="0"/>
                <a:ea typeface="+mn-ea"/>
                <a:cs typeface="+mn-cs"/>
              </a:rPr>
              <a:t>PMS – Developing and deploying a Port Management System “MOVER” in 2015;</a:t>
            </a:r>
          </a:p>
          <a:p>
            <a:r>
              <a:rPr lang="en-US" sz="1200" kern="1200" dirty="0" smtClean="0">
                <a:solidFill>
                  <a:schemeClr val="accent6"/>
                </a:solidFill>
                <a:latin typeface="Times New Roman" pitchFamily="16" charset="0"/>
                <a:ea typeface="+mn-ea"/>
                <a:cs typeface="+mn-cs"/>
              </a:rPr>
              <a:t>PCS - Conducted a feasibility study for PCS, finished in 2018, building and deployment is forthcoming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E54B6C6-057C-4B84-A685-5CBF9953D363}" type="slidenum">
              <a:rPr lang="bg-BG" altLang="en-US" smtClean="0"/>
              <a:pPr/>
              <a:t>6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598506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27650" cy="3994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Digitalization of vessel data by AIS and VTMIS system softuare;</a:t>
            </a:r>
          </a:p>
          <a:p>
            <a:r>
              <a:rPr lang="en-US" dirty="0" smtClean="0"/>
              <a:t>Digitalization of vessel traffic (safety and environmental) data;</a:t>
            </a:r>
          </a:p>
          <a:p>
            <a:r>
              <a:rPr lang="en-US" dirty="0" smtClean="0"/>
              <a:t>Establishing an automatic exchange with other systems (e.g.</a:t>
            </a:r>
            <a:r>
              <a:rPr lang="en-US" baseline="0" dirty="0" smtClean="0"/>
              <a:t> SSN).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E54B6C6-057C-4B84-A685-5CBF9953D363}" type="slidenum">
              <a:rPr lang="bg-BG" altLang="en-US" smtClean="0"/>
              <a:pPr/>
              <a:t>7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1743461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27650" cy="3994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E54B6C6-057C-4B84-A685-5CBF9953D363}" type="slidenum">
              <a:rPr lang="bg-BG" altLang="en-US" smtClean="0"/>
              <a:pPr/>
              <a:t>8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193122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27650" cy="3994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 principals:</a:t>
            </a:r>
          </a:p>
          <a:p>
            <a:r>
              <a:rPr lang="en-US" dirty="0" smtClean="0"/>
              <a:t>Single point of contact;</a:t>
            </a:r>
          </a:p>
          <a:p>
            <a:r>
              <a:rPr lang="en-US" dirty="0" smtClean="0"/>
              <a:t>Electronic machine-processed data;</a:t>
            </a:r>
          </a:p>
          <a:p>
            <a:r>
              <a:rPr lang="en-US" dirty="0" smtClean="0"/>
              <a:t>Reporting</a:t>
            </a:r>
            <a:r>
              <a:rPr lang="en-US" baseline="0" dirty="0" smtClean="0"/>
              <a:t> once;</a:t>
            </a:r>
          </a:p>
          <a:p>
            <a:r>
              <a:rPr lang="en-US" baseline="0" dirty="0" smtClean="0"/>
              <a:t>Reuse of data;</a:t>
            </a:r>
          </a:p>
          <a:p>
            <a:r>
              <a:rPr lang="en-US" baseline="0" dirty="0" smtClean="0"/>
              <a:t>Interconnectivity.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E54B6C6-057C-4B84-A685-5CBF9953D363}" type="slidenum">
              <a:rPr lang="bg-BG" altLang="en-US" smtClean="0"/>
              <a:pPr/>
              <a:t>9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753365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02F97D2-628B-4A22-A855-E30E93D05BC2}" type="slidenum">
              <a:rPr lang="bg-BG" altLang="en-US" sz="14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bg-BG" altLang="en-US" sz="1400" dirty="0"/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29238" cy="39957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5675" cy="47990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>
                <a:latin typeface="Times New Roman" panose="02020603050405020304" pitchFamily="18" charset="0"/>
              </a:rPr>
              <a:t>Players</a:t>
            </a:r>
            <a:r>
              <a:rPr lang="en-US" altLang="en-US" baseline="0" dirty="0" smtClean="0">
                <a:latin typeface="Times New Roman" panose="02020603050405020304" pitchFamily="18" charset="0"/>
              </a:rPr>
              <a:t> in PCS – scope of the port community: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AGENTS AND/OR SHIPPING COMPANIES;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BPI Co;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MARAD;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Customs;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Border police;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Other governmental bodies;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FREIGHT FORWARDER;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TERMINAL OPERATORS;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RAIL CARRIERS;</a:t>
            </a:r>
          </a:p>
          <a:p>
            <a:r>
              <a:rPr lang="en-US" altLang="en-US" dirty="0" smtClean="0">
                <a:latin typeface="Times New Roman" panose="02020603050405020304" pitchFamily="18" charset="0"/>
              </a:rPr>
              <a:t>ROAD HAULERS etc.</a:t>
            </a:r>
          </a:p>
        </p:txBody>
      </p:sp>
    </p:spTree>
    <p:extLst>
      <p:ext uri="{BB962C8B-B14F-4D97-AF65-F5344CB8AC3E}">
        <p14:creationId xmlns:p14="http://schemas.microsoft.com/office/powerpoint/2010/main" val="2281098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EC5B9-FC44-4CF0-8946-4EE1028D981C}" type="slidenum">
              <a:rPr lang="bg-BG" altLang="en-US" sz="140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bg-BG" altLang="en-US" sz="1400" dirty="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29238" cy="39957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5675" cy="47990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720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E54B6C6-057C-4B84-A685-5CBF9953D363}" type="slidenum">
              <a:rPr lang="bg-BG" altLang="en-US" smtClean="0"/>
              <a:pPr/>
              <a:t>14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671260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EC5B9-FC44-4CF0-8946-4EE1028D981C}" type="slidenum">
              <a:rPr lang="bg-BG" altLang="en-US" sz="140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bg-BG" altLang="en-US" sz="1400" dirty="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29238" cy="39957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5675" cy="47990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98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88038" y="1511939"/>
            <a:ext cx="8655897" cy="2015913"/>
          </a:xfrm>
          <a:ln>
            <a:noFill/>
          </a:ln>
        </p:spPr>
        <p:txBody>
          <a:bodyPr tIns="0" rIns="20159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88038" y="3558867"/>
            <a:ext cx="8659257" cy="1931917"/>
          </a:xfrm>
        </p:spPr>
        <p:txBody>
          <a:bodyPr lIns="0" rIns="20159"/>
          <a:lstStyle>
            <a:lvl1pPr marL="0" marR="50397" indent="0" algn="r">
              <a:buNone/>
              <a:defRPr>
                <a:solidFill>
                  <a:schemeClr val="tx1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20341-D0FB-4511-ACFE-04762046709E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BE7D4A-9484-4066-BA04-72661C3F5E3C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109463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AA084-271B-4A43-9C3E-364B665CF50F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2E7FC-4C93-4C39-8C2F-171AFE39DAFC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3043981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676" y="1451462"/>
            <a:ext cx="8568531" cy="1501855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676" y="2981391"/>
            <a:ext cx="8568531" cy="1664178"/>
          </a:xfrm>
        </p:spPr>
        <p:txBody>
          <a:bodyPr lIns="50397" rIns="50397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C233-0648-4A4E-B390-2B855BDC90BD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B2DF5-0ECB-4992-8D02-90D9A56C9933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91305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2116538"/>
            <a:ext cx="4452276" cy="4888590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9" y="2116538"/>
            <a:ext cx="4452276" cy="4888590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3A583-A6ED-411A-BA5D-5153DCC180E1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75727-FD3D-4884-9F91-D3BAF1BB8A2F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399552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3" y="2045072"/>
            <a:ext cx="4454027" cy="726813"/>
          </a:xfrm>
        </p:spPr>
        <p:txBody>
          <a:bodyPr lIns="50397" tIns="0" rIns="50397" bIns="0" anchor="ctr">
            <a:noAutofit/>
          </a:bodyPr>
          <a:lstStyle>
            <a:lvl1pPr marL="0" indent="0">
              <a:buNone/>
              <a:defRPr sz="26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20819" y="2050042"/>
            <a:ext cx="4455776" cy="721843"/>
          </a:xfrm>
        </p:spPr>
        <p:txBody>
          <a:bodyPr lIns="50397" tIns="0" rIns="50397" bIns="0" anchor="ctr"/>
          <a:lstStyle>
            <a:lvl1pPr marL="0" indent="0">
              <a:buNone/>
              <a:defRPr sz="26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4033" y="2771881"/>
            <a:ext cx="4454027" cy="4239194"/>
          </a:xfrm>
        </p:spPr>
        <p:txBody>
          <a:bodyPr tIns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9" y="2771881"/>
            <a:ext cx="4455776" cy="4239194"/>
          </a:xfrm>
        </p:spPr>
        <p:txBody>
          <a:bodyPr tIns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44176-9C02-40DF-9C50-B5369F4F7870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53A09-DC46-4ECD-8359-5E97FB3B7117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28534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156568" cy="1259946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5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86640-D3B3-42F5-A6AB-FB6FA83C89A4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96809-F18D-4E73-B717-2A9BAC80E471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87291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AE6DA-8DFB-4EF8-811D-EAEFA2886DA8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61222-4E11-41F4-98EB-B9F6B58E21F8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4266233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047" y="566982"/>
            <a:ext cx="3024188" cy="1280945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56047" y="1847925"/>
            <a:ext cx="3024188" cy="5039783"/>
          </a:xfrm>
        </p:spPr>
        <p:txBody>
          <a:bodyPr lIns="20159" rIns="20159"/>
          <a:lstStyle>
            <a:lvl1pPr marL="0" indent="0" algn="l">
              <a:buNone/>
              <a:defRPr sz="1500"/>
            </a:lvl1pPr>
            <a:lvl2pPr indent="0" algn="l">
              <a:buNone/>
              <a:defRPr sz="1300"/>
            </a:lvl2pPr>
            <a:lvl3pPr indent="0" algn="l">
              <a:buNone/>
              <a:defRPr sz="1100"/>
            </a:lvl3pPr>
            <a:lvl4pPr indent="0" algn="l">
              <a:buNone/>
              <a:defRPr sz="1000"/>
            </a:lvl4pPr>
            <a:lvl5pPr indent="0" algn="l"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41247" y="1847925"/>
            <a:ext cx="5635349" cy="5039783"/>
          </a:xfrm>
        </p:spPr>
        <p:txBody>
          <a:bodyPr tIns="0"/>
          <a:lstStyle>
            <a:lvl1pPr>
              <a:defRPr sz="3100"/>
            </a:lvl1pPr>
            <a:lvl2pPr>
              <a:defRPr sz="2900"/>
            </a:lvl2pPr>
            <a:lvl3pPr>
              <a:defRPr sz="2600"/>
            </a:lvl3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3E5C4-B6DE-41A4-9771-2BC006DD415E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50611-2F0E-430B-AB27-F88B02BA1AF9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162387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489325" y="1220792"/>
            <a:ext cx="5797550" cy="4537075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823325" y="5908675"/>
            <a:ext cx="171450" cy="171450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11111" y="6411913"/>
            <a:ext cx="10102851" cy="11477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830763" y="6856413"/>
            <a:ext cx="5249862" cy="7032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4" y="1297424"/>
            <a:ext cx="2439511" cy="1744547"/>
          </a:xfrm>
        </p:spPr>
        <p:txBody>
          <a:bodyPr lIns="50397" rIns="50397" bIns="50397"/>
          <a:lstStyle>
            <a:lvl1pPr algn="l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043" y="3118215"/>
            <a:ext cx="2436151" cy="2402297"/>
          </a:xfrm>
        </p:spPr>
        <p:txBody>
          <a:bodyPr lIns="70556" rIns="50397"/>
          <a:lstStyle>
            <a:lvl1pPr marL="0" indent="0" algn="l">
              <a:spcBef>
                <a:spcPts val="276"/>
              </a:spcBef>
              <a:buFontTx/>
              <a:buNone/>
              <a:defRPr sz="14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842846" y="1322245"/>
            <a:ext cx="5090716" cy="433421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5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A8D89-469B-4E17-822C-D242C9E17026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4288" y="7007225"/>
            <a:ext cx="673100" cy="401638"/>
          </a:xfrm>
        </p:spPr>
        <p:txBody>
          <a:bodyPr/>
          <a:lstStyle>
            <a:lvl1pPr>
              <a:defRPr/>
            </a:lvl1pPr>
          </a:lstStyle>
          <a:p>
            <a:fld id="{4B1621F9-AF17-4369-91DA-6C57701F6F52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57317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15920-8955-4D13-BD8B-FC482414A066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B70A2-65E5-46D6-944C-A5504FEB937B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372382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1007958"/>
            <a:ext cx="2268141" cy="57450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3" y="1007958"/>
            <a:ext cx="6636411" cy="57450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BB6F6-7806-49FD-9F84-C4E740227369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CA923-CA15-4B18-BE7C-4A6F7C3C9302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736562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88036" y="1511935"/>
            <a:ext cx="8655897" cy="2015913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173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88036" y="3558863"/>
            <a:ext cx="8659257" cy="1931917"/>
          </a:xfrm>
        </p:spPr>
        <p:txBody>
          <a:bodyPr lIns="0" rIns="18288"/>
          <a:lstStyle>
            <a:lvl1pPr marL="0" marR="50397" indent="0" algn="r">
              <a:buNone/>
              <a:defRPr>
                <a:solidFill>
                  <a:schemeClr val="tx1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52C88-C5F9-4D0C-81DA-1DA9F66363F5}" type="datetimeFigureOut">
              <a:rPr lang="bg-BG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0AC8DA89-F8B7-457D-9A05-822DA4F41912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3349213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0EFDE-2355-43D9-AB8E-D3A545FC1A60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4080-AFFC-4386-81F2-6D2AC5910CF1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4274282209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676" y="1451458"/>
            <a:ext cx="8568531" cy="1501855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173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676" y="2981391"/>
            <a:ext cx="8568531" cy="1664178"/>
          </a:xfrm>
        </p:spPr>
        <p:txBody>
          <a:bodyPr lIns="45720" rIns="45720"/>
          <a:lstStyle>
            <a:lvl1pPr marL="0" indent="0">
              <a:buNone/>
              <a:defRPr sz="2425">
                <a:solidFill>
                  <a:schemeClr val="tx1"/>
                </a:solidFill>
              </a:defRPr>
            </a:lvl1pPr>
            <a:lvl2pPr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66F98-C83D-4415-A898-5497E47330F1}" type="datetimeFigureOut">
              <a:rPr lang="bg-BG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30AE0A5D-AFEC-4644-A0EA-69D877F3AA8A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1827449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2116538"/>
            <a:ext cx="4452276" cy="4888590"/>
          </a:xfrm>
        </p:spPr>
        <p:txBody>
          <a:bodyPr/>
          <a:lstStyle>
            <a:lvl1pPr>
              <a:defRPr sz="286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2116538"/>
            <a:ext cx="4452276" cy="4888590"/>
          </a:xfrm>
        </p:spPr>
        <p:txBody>
          <a:bodyPr/>
          <a:lstStyle>
            <a:lvl1pPr>
              <a:defRPr sz="286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7FE5D-1A55-48DA-8DBD-831CB3F9EE92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4B107-63ED-4AF7-9C7D-40D2A0EA7E8C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3108175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2045068"/>
            <a:ext cx="4454027" cy="726813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646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5" b="1"/>
            </a:lvl2pPr>
            <a:lvl3pPr>
              <a:buNone/>
              <a:defRPr sz="1984" b="1"/>
            </a:lvl3pPr>
            <a:lvl4pPr>
              <a:buNone/>
              <a:defRPr sz="1764" b="1"/>
            </a:lvl4pPr>
            <a:lvl5pPr>
              <a:buNone/>
              <a:defRPr sz="1764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20818" y="2050038"/>
            <a:ext cx="4455776" cy="721843"/>
          </a:xfrm>
        </p:spPr>
        <p:txBody>
          <a:bodyPr lIns="45720" tIns="0" rIns="45720" bIns="0" anchor="ctr"/>
          <a:lstStyle>
            <a:lvl1pPr marL="0" indent="0">
              <a:buNone/>
              <a:defRPr sz="2646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5" b="1"/>
            </a:lvl2pPr>
            <a:lvl3pPr>
              <a:buNone/>
              <a:defRPr sz="1984" b="1"/>
            </a:lvl3pPr>
            <a:lvl4pPr>
              <a:buNone/>
              <a:defRPr sz="1764" b="1"/>
            </a:lvl4pPr>
            <a:lvl5pPr>
              <a:buNone/>
              <a:defRPr sz="1764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4031" y="2771881"/>
            <a:ext cx="4454027" cy="4239194"/>
          </a:xfrm>
        </p:spPr>
        <p:txBody>
          <a:bodyPr tIns="0"/>
          <a:lstStyle>
            <a:lvl1pPr>
              <a:defRPr sz="2425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71881"/>
            <a:ext cx="4455776" cy="4239194"/>
          </a:xfrm>
        </p:spPr>
        <p:txBody>
          <a:bodyPr tIns="0"/>
          <a:lstStyle>
            <a:lvl1pPr>
              <a:defRPr sz="2425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31C33-E02F-4003-B536-728D92731392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662E1-A186-49F4-AD69-99D4FC97F464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78429289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156568" cy="1259946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512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14474-C91B-4EA1-90A3-31AE79C573D3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4BACD-7DC8-454F-AD1D-B06744F9A018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3901444398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2D5F9-EA6F-45D0-B315-DF2539499C64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52E2-E666-4EC1-88A9-B7580A2298E6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2339060706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047" y="566978"/>
            <a:ext cx="3024188" cy="1280945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866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56047" y="1847921"/>
            <a:ext cx="3024188" cy="5039783"/>
          </a:xfrm>
        </p:spPr>
        <p:txBody>
          <a:bodyPr lIns="18288" rIns="18288"/>
          <a:lstStyle>
            <a:lvl1pPr marL="0" indent="0" algn="l">
              <a:buNone/>
              <a:defRPr sz="1543"/>
            </a:lvl1pPr>
            <a:lvl2pPr indent="0" algn="l">
              <a:buNone/>
              <a:defRPr sz="1323"/>
            </a:lvl2pPr>
            <a:lvl3pPr indent="0" algn="l">
              <a:buNone/>
              <a:defRPr sz="1102"/>
            </a:lvl3pPr>
            <a:lvl4pPr indent="0" algn="l">
              <a:buNone/>
              <a:defRPr sz="992"/>
            </a:lvl4pPr>
            <a:lvl5pPr indent="0" algn="l">
              <a:buNone/>
              <a:defRPr sz="9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41245" y="1847921"/>
            <a:ext cx="5635349" cy="5039783"/>
          </a:xfrm>
        </p:spPr>
        <p:txBody>
          <a:bodyPr tIns="0"/>
          <a:lstStyle>
            <a:lvl1pPr>
              <a:defRPr sz="3086"/>
            </a:lvl1pPr>
            <a:lvl2pPr>
              <a:defRPr sz="2866"/>
            </a:lvl2pPr>
            <a:lvl3pPr>
              <a:defRPr sz="2646"/>
            </a:lvl3pPr>
            <a:lvl4pPr>
              <a:defRPr sz="2205"/>
            </a:lvl4pPr>
            <a:lvl5pPr>
              <a:defRPr sz="198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F126B-2168-48A3-B0E0-8A0C25FFAFC6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0F97F-EB2E-4064-8556-02213C1D7651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2701057075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489717" y="1221447"/>
            <a:ext cx="5796359" cy="4535805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824047" y="5907746"/>
            <a:ext cx="171511" cy="171493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10501" y="6411724"/>
            <a:ext cx="10101626" cy="11479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830299" y="6856206"/>
            <a:ext cx="5250326" cy="7034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2" y="1297420"/>
            <a:ext cx="2439511" cy="1744547"/>
          </a:xfrm>
        </p:spPr>
        <p:txBody>
          <a:bodyPr lIns="45720" rIns="45720" bIns="45720"/>
          <a:lstStyle>
            <a:lvl1pPr algn="l">
              <a:buNone/>
              <a:defRPr sz="2205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042" y="3118211"/>
            <a:ext cx="2436151" cy="2402297"/>
          </a:xfrm>
        </p:spPr>
        <p:txBody>
          <a:bodyPr lIns="64008" rIns="45720"/>
          <a:lstStyle>
            <a:lvl1pPr marL="0" indent="0" algn="l">
              <a:spcBef>
                <a:spcPts val="276"/>
              </a:spcBef>
              <a:buFontTx/>
              <a:buNone/>
              <a:defRPr sz="1433"/>
            </a:lvl1pPr>
            <a:lvl2pPr>
              <a:defRPr sz="1323"/>
            </a:lvl2pPr>
            <a:lvl3pPr>
              <a:defRPr sz="1102"/>
            </a:lvl3pPr>
            <a:lvl4pPr>
              <a:defRPr sz="992"/>
            </a:lvl4pPr>
            <a:lvl5pPr>
              <a:defRPr sz="9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842845" y="1322245"/>
            <a:ext cx="5090716" cy="433421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527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29252-9D9B-406D-9D12-DC022915C46C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4552" y="7006699"/>
            <a:ext cx="672042" cy="4024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E5B24-A05F-4578-8D0D-6FDFC7EA283A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403425831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81D80-021F-44B3-8CAD-2B47E333FFE4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2D6E1-793A-461F-B107-AB4269BC8448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1563437485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1007958"/>
            <a:ext cx="2268141" cy="57450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1007958"/>
            <a:ext cx="6636411" cy="57450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F731A-5839-4227-97CA-F4EC93771F3B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2B724-A2C3-4E4C-9E60-2BC252B6C64A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2117603185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6"/>
          <p:cNvSpPr txBox="1">
            <a:spLocks noChangeArrowheads="1"/>
          </p:cNvSpPr>
          <p:nvPr userDrawn="1"/>
        </p:nvSpPr>
        <p:spPr bwMode="auto">
          <a:xfrm>
            <a:off x="4802298" y="7300686"/>
            <a:ext cx="2005934" cy="27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07943" eaLnBrk="1" hangingPunct="1">
              <a:defRPr/>
            </a:pPr>
            <a:r>
              <a:rPr lang="it-IT" sz="1213" smtClean="0">
                <a:solidFill>
                  <a:prstClr val="black"/>
                </a:solidFill>
                <a:latin typeface="Calibri" pitchFamily="34" charset="0"/>
              </a:rPr>
              <a:t>© 2013 </a:t>
            </a:r>
            <a:r>
              <a:rPr lang="it-IT" sz="1213" dirty="0" smtClean="0">
                <a:solidFill>
                  <a:prstClr val="black"/>
                </a:solidFill>
                <a:latin typeface="Calibri" pitchFamily="34" charset="0"/>
              </a:rPr>
              <a:t>– Copyright </a:t>
            </a:r>
            <a:r>
              <a:rPr lang="it-IT" sz="1213" dirty="0" err="1" smtClean="0">
                <a:solidFill>
                  <a:prstClr val="black"/>
                </a:solidFill>
                <a:latin typeface="Calibri" pitchFamily="34" charset="0"/>
              </a:rPr>
              <a:t>Circle</a:t>
            </a:r>
            <a:r>
              <a:rPr lang="it-IT" sz="1213" dirty="0" smtClean="0">
                <a:solidFill>
                  <a:prstClr val="black"/>
                </a:solidFill>
                <a:latin typeface="Calibri" pitchFamily="34" charset="0"/>
              </a:rPr>
              <a:t> Srl</a:t>
            </a:r>
          </a:p>
        </p:txBody>
      </p:sp>
    </p:spTree>
    <p:extLst>
      <p:ext uri="{BB962C8B-B14F-4D97-AF65-F5344CB8AC3E}">
        <p14:creationId xmlns:p14="http://schemas.microsoft.com/office/powerpoint/2010/main" val="16418392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1111" y="-7938"/>
            <a:ext cx="10102851" cy="11477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830763" y="-7938"/>
            <a:ext cx="5249862" cy="7032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503238" y="776292"/>
            <a:ext cx="90741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0397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503238" y="2133600"/>
            <a:ext cx="907415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503240" y="7007225"/>
            <a:ext cx="2352675" cy="40163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2">
                    <a:shade val="90000"/>
                  </a:schemeClr>
                </a:solidFill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E24A3367-4E4C-4850-91A5-BC3386407134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940050" y="7007225"/>
            <a:ext cx="3695700" cy="40163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2">
                    <a:shade val="90000"/>
                  </a:schemeClr>
                </a:solidFill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736015" y="7007225"/>
            <a:ext cx="841375" cy="40163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031C34"/>
                </a:solidFill>
              </a:defRPr>
            </a:lvl1pPr>
          </a:lstStyle>
          <a:p>
            <a:fld id="{140170ED-5FB0-4A97-B705-34B809DA8422}" type="slidenum">
              <a:rPr lang="bg-BG" altLang="en-US"/>
              <a:pPr/>
              <a:t>‹#›</a:t>
            </a:fld>
            <a:endParaRPr lang="bg-BG" alt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0636" y="223842"/>
            <a:ext cx="10120313" cy="714375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 dirty="0">
                <a:latin typeface="Arial" charset="0"/>
                <a:ea typeface="Microsoft YaHei" charset="-122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 dirty="0">
                <a:latin typeface="Arial" charset="0"/>
                <a:ea typeface="Microsoft YaHei" charset="-122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6" r:id="rId9"/>
    <p:sldLayoutId id="2147483864" r:id="rId10"/>
    <p:sldLayoutId id="21474838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9pPr>
    </p:titleStyle>
    <p:bodyStyle>
      <a:lvl1pPr marL="301625" indent="-301625" algn="l" rtl="0" eaLnBrk="0" fontAlgn="base" hangingPunct="0">
        <a:spcBef>
          <a:spcPct val="20000"/>
        </a:spcBef>
        <a:spcAft>
          <a:spcPct val="0"/>
        </a:spcAft>
        <a:buClr>
          <a:srgbClr val="FFE599"/>
        </a:buClr>
        <a:buSzPct val="95000"/>
        <a:buFont typeface="Wingdings 2" panose="05020102010507070707" pitchFamily="18" charset="2"/>
        <a:buChar char="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2714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714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09688" indent="-231775" algn="l" rtl="0" eaLnBrk="0" fontAlgn="base" hangingPunct="0">
        <a:spcBef>
          <a:spcPct val="20000"/>
        </a:spcBef>
        <a:spcAft>
          <a:spcPct val="0"/>
        </a:spcAft>
        <a:buClr>
          <a:srgbClr val="FFE599"/>
        </a:buClr>
        <a:buSzPct val="65000"/>
        <a:buFont typeface="Wingdings 2" panose="05020102010507070707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611313" indent="-231775" algn="l" rtl="0" eaLnBrk="0" fontAlgn="base" hangingPunct="0">
        <a:spcBef>
          <a:spcPct val="20000"/>
        </a:spcBef>
        <a:spcAft>
          <a:spcPct val="0"/>
        </a:spcAft>
        <a:buClr>
          <a:srgbClr val="053561"/>
        </a:buClr>
        <a:buSzPct val="65000"/>
        <a:buFont typeface="Wingdings 2" panose="05020102010507070707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915092" indent="-23182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16681" indent="-201589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19063" indent="-201589" algn="l" rtl="0" eaLnBrk="1" latinLnBrk="0" hangingPunct="1">
        <a:spcBef>
          <a:spcPct val="20000"/>
        </a:spcBef>
        <a:buClr>
          <a:schemeClr val="tx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721446" indent="-201589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501" y="-8750"/>
            <a:ext cx="10101626" cy="114795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830299" y="-8750"/>
            <a:ext cx="5250326" cy="70347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504031" y="776967"/>
            <a:ext cx="9072563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504031" y="2133160"/>
            <a:ext cx="9072563" cy="483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23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 defTabSz="1007943">
              <a:defRPr/>
            </a:pPr>
            <a:fld id="{F16E193F-2B3A-40DF-82FC-6C8755CE1F92}" type="datetimeFigureOut">
              <a:rPr lang="bg-BG" smtClean="0">
                <a:solidFill>
                  <a:srgbClr val="04617B">
                    <a:shade val="90000"/>
                  </a:srgbClr>
                </a:solidFill>
              </a:rPr>
              <a:pPr defTabSz="1007943">
                <a:defRPr/>
              </a:pPr>
              <a:t>25.11.2020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940182" y="7006699"/>
            <a:ext cx="3696229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23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 defTabSz="1007943"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736542" y="7006699"/>
            <a:ext cx="840052" cy="40248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23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 defTabSz="1007943">
              <a:defRPr/>
            </a:pPr>
            <a:fld id="{781D86E0-E5A1-4752-9E9A-2536839118E5}" type="slidenum">
              <a:rPr lang="bg-BG" altLang="bg-BG" smtClean="0"/>
              <a:pPr defTabSz="1007943">
                <a:defRPr/>
              </a:pPr>
              <a:t>‹#›</a:t>
            </a:fld>
            <a:endParaRPr lang="bg-BG" altLang="bg-BG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1001" y="223991"/>
            <a:ext cx="10120878" cy="713969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0794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0794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193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5512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5pPr>
      <a:lvl6pPr marL="503972" algn="l" rtl="0" fontAlgn="base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6pPr>
      <a:lvl7pPr marL="1007943" algn="l" rtl="0" fontAlgn="base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7pPr>
      <a:lvl8pPr marL="1511915" algn="l" rtl="0" fontAlgn="base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8pPr>
      <a:lvl9pPr marL="2015886" algn="l" rtl="0" fontAlgn="base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9pPr>
    </p:titleStyle>
    <p:bodyStyle>
      <a:lvl1pPr marL="300983" indent="-300983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866" kern="1200">
          <a:solidFill>
            <a:schemeClr val="tx1"/>
          </a:solidFill>
          <a:latin typeface="+mn-lt"/>
          <a:ea typeface="+mn-ea"/>
          <a:cs typeface="+mn-cs"/>
        </a:defRPr>
      </a:lvl1pPr>
      <a:lvl2pPr marL="705211" indent="-27123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indent="-27123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315" kern="1200">
          <a:solidFill>
            <a:schemeClr val="tx1"/>
          </a:solidFill>
          <a:latin typeface="+mn-lt"/>
          <a:ea typeface="+mn-ea"/>
          <a:cs typeface="+mn-cs"/>
        </a:defRPr>
      </a:lvl3pPr>
      <a:lvl4pPr marL="1308926" indent="-230987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1611660" indent="-230987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1915092" indent="-23182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2116681" indent="-201589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764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19063" indent="-201589" algn="l" rtl="0" eaLnBrk="1" latinLnBrk="0" hangingPunct="1">
        <a:spcBef>
          <a:spcPct val="20000"/>
        </a:spcBef>
        <a:buClr>
          <a:schemeClr val="tx2"/>
        </a:buClr>
        <a:buChar char="•"/>
        <a:defRPr kumimoji="0"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2721446" indent="-201589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4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323850" y="1835621"/>
            <a:ext cx="9505950" cy="27228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/>
            </a:pPr>
            <a:r>
              <a:rPr lang="ru-RU" altLang="en-US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en-US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“Management, </a:t>
            </a:r>
            <a:r>
              <a:rPr lang="en-US" altLang="en-US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services and provision of Navigational Safety in the Maritime Spaces and Ports of Bulgaria </a:t>
            </a:r>
            <a:r>
              <a:rPr lang="en-US" altLang="en-US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br>
              <a:rPr lang="en-US" altLang="en-US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Systems, Innovation and </a:t>
            </a:r>
            <a:r>
              <a:rPr lang="en-US" altLang="en-US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Future”</a:t>
            </a:r>
            <a:endParaRPr lang="en-US" altLang="en-US" sz="3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15" descr="default_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" y="-108595"/>
            <a:ext cx="1363663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ово поле 2"/>
          <p:cNvSpPr txBox="1">
            <a:spLocks noChangeArrowheads="1"/>
          </p:cNvSpPr>
          <p:nvPr/>
        </p:nvSpPr>
        <p:spPr bwMode="auto">
          <a:xfrm>
            <a:off x="5584615" y="5694362"/>
            <a:ext cx="418980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 defTabSz="914400">
              <a:defRPr/>
            </a:pPr>
            <a:r>
              <a:rPr lang="en-US" altLang="bg-BG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Constantia"/>
                <a:cs typeface="Times New Roman" panose="02020603050405020304" pitchFamily="18" charset="0"/>
              </a:rPr>
              <a:t>Capt.</a:t>
            </a:r>
            <a:r>
              <a:rPr lang="bg-BG" altLang="bg-BG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Constantia"/>
                <a:cs typeface="Times New Roman" panose="02020603050405020304" pitchFamily="18" charset="0"/>
              </a:rPr>
              <a:t> </a:t>
            </a:r>
            <a:r>
              <a:rPr lang="en-US" altLang="bg-BG" noProof="1" smtClean="0">
                <a:solidFill>
                  <a:schemeClr val="bg2">
                    <a:lumMod val="90000"/>
                    <a:lumOff val="10000"/>
                  </a:schemeClr>
                </a:solidFill>
                <a:latin typeface="Constantia"/>
                <a:cs typeface="Times New Roman" panose="02020603050405020304" pitchFamily="18" charset="0"/>
              </a:rPr>
              <a:t>Milen Todorov </a:t>
            </a:r>
            <a:r>
              <a:rPr lang="en-US" altLang="bg-BG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Constantia"/>
                <a:cs typeface="Times New Roman" panose="02020603050405020304" pitchFamily="18" charset="0"/>
              </a:rPr>
              <a:t>Ph.D</a:t>
            </a:r>
            <a:r>
              <a:rPr lang="en-US" altLang="bg-BG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Constantia"/>
                <a:cs typeface="Times New Roman" panose="02020603050405020304" pitchFamily="18" charset="0"/>
              </a:rPr>
              <a:t>.</a:t>
            </a:r>
          </a:p>
          <a:p>
            <a:pPr algn="r" defTabSz="914400">
              <a:defRPr/>
            </a:pPr>
            <a:r>
              <a:rPr lang="en-US" altLang="bg-BG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Constantia"/>
                <a:cs typeface="Times New Roman" panose="02020603050405020304" pitchFamily="18" charset="0"/>
              </a:rPr>
              <a:t>Director SDD VTS Authority – Black Sea</a:t>
            </a:r>
          </a:p>
          <a:p>
            <a:pPr algn="r" defTabSz="914400">
              <a:defRPr/>
            </a:pPr>
            <a:r>
              <a:rPr lang="en-US" altLang="bg-BG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Constantia"/>
                <a:cs typeface="Times New Roman" panose="02020603050405020304" pitchFamily="18" charset="0"/>
              </a:rPr>
              <a:t>Bulgarian Ports Infrastructure Co.</a:t>
            </a:r>
          </a:p>
        </p:txBody>
      </p:sp>
      <p:sp>
        <p:nvSpPr>
          <p:cNvPr id="8" name="TextBox 21"/>
          <p:cNvSpPr txBox="1">
            <a:spLocks noChangeArrowheads="1"/>
          </p:cNvSpPr>
          <p:nvPr/>
        </p:nvSpPr>
        <p:spPr bwMode="auto">
          <a:xfrm>
            <a:off x="4005262" y="6732165"/>
            <a:ext cx="2143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bg-BG" b="1" dirty="0" smtClean="0">
                <a:solidFill>
                  <a:schemeClr val="accent6"/>
                </a:solidFill>
                <a:latin typeface="Constantia" panose="02030602050306030303" pitchFamily="18" charset="0"/>
              </a:rPr>
              <a:t>Varna</a:t>
            </a:r>
            <a:r>
              <a:rPr lang="bg-BG" altLang="bg-BG" b="1" dirty="0" smtClean="0">
                <a:solidFill>
                  <a:schemeClr val="accent6"/>
                </a:solidFill>
                <a:latin typeface="Constantia" panose="02030602050306030303" pitchFamily="18" charset="0"/>
              </a:rPr>
              <a:t>, 17.09.2019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3415" y="484048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463" y="107429"/>
            <a:ext cx="33829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WE ARE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99749" y="1547813"/>
            <a:ext cx="5156587" cy="583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bg-BG" sz="1900" dirty="0">
                <a:solidFill>
                  <a:schemeClr val="accent6"/>
                </a:solidFill>
                <a:latin typeface="+mj-lt"/>
              </a:rPr>
              <a:t>Bulgarian Ports Infrastructure Company (BPI Co.) manages the port infrastructure of the public transport ports of national importance and </a:t>
            </a:r>
            <a:r>
              <a:rPr lang="en-US" altLang="bg-BG" sz="1900" b="1" dirty="0">
                <a:solidFill>
                  <a:schemeClr val="accent6"/>
                </a:solidFill>
                <a:latin typeface="+mj-lt"/>
              </a:rPr>
              <a:t>provides traffic management and shipping information services</a:t>
            </a:r>
            <a:r>
              <a:rPr lang="en-US" altLang="bg-BG" sz="1900" dirty="0" smtClean="0">
                <a:solidFill>
                  <a:schemeClr val="accent6"/>
                </a:solidFill>
                <a:latin typeface="+mj-lt"/>
              </a:rPr>
              <a:t>.</a:t>
            </a:r>
            <a:endParaRPr lang="en-US" altLang="bg-BG" sz="1900" dirty="0">
              <a:solidFill>
                <a:schemeClr val="accent6"/>
              </a:solidFill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bg-BG" sz="1900" dirty="0" smtClean="0">
                <a:solidFill>
                  <a:schemeClr val="accent6"/>
                </a:solidFill>
                <a:latin typeface="+mj-lt"/>
              </a:rPr>
              <a:t>Object </a:t>
            </a:r>
            <a:r>
              <a:rPr lang="en-US" altLang="bg-BG" sz="1900" dirty="0">
                <a:solidFill>
                  <a:schemeClr val="accent6"/>
                </a:solidFill>
                <a:latin typeface="+mj-lt"/>
              </a:rPr>
              <a:t>of activity and status of BPI Co. are regulated by the Law on Maritime Spaces, Inland Waterways and Ports of the Republic of Bulgaria</a:t>
            </a:r>
            <a:r>
              <a:rPr lang="en-US" altLang="bg-BG" sz="1900" dirty="0" smtClean="0">
                <a:solidFill>
                  <a:schemeClr val="accent6"/>
                </a:solidFill>
                <a:latin typeface="+mj-lt"/>
              </a:rPr>
              <a:t>.</a:t>
            </a:r>
            <a:endParaRPr lang="en-US" altLang="bg-BG" sz="1900" dirty="0">
              <a:solidFill>
                <a:schemeClr val="accent6"/>
              </a:solidFill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bg-BG" sz="1900" b="1" dirty="0" smtClean="0">
                <a:solidFill>
                  <a:schemeClr val="accent6"/>
                </a:solidFill>
                <a:latin typeface="+mj-lt"/>
              </a:rPr>
              <a:t>BPI </a:t>
            </a:r>
            <a:r>
              <a:rPr lang="en-US" altLang="bg-BG" sz="1900" b="1" dirty="0">
                <a:solidFill>
                  <a:schemeClr val="accent6"/>
                </a:solidFill>
                <a:latin typeface="+mj-lt"/>
              </a:rPr>
              <a:t>Co. </a:t>
            </a:r>
            <a:r>
              <a:rPr lang="en-US" altLang="bg-BG" sz="1900" dirty="0">
                <a:solidFill>
                  <a:schemeClr val="accent6"/>
                </a:solidFill>
                <a:latin typeface="+mj-lt"/>
              </a:rPr>
              <a:t>has four </a:t>
            </a:r>
            <a:r>
              <a:rPr lang="en-GB" sz="2000" dirty="0" smtClean="0">
                <a:solidFill>
                  <a:schemeClr val="accent6"/>
                </a:solidFill>
                <a:latin typeface="+mj-lt"/>
              </a:rPr>
              <a:t>territorial </a:t>
            </a:r>
            <a:r>
              <a:rPr lang="en-GB" sz="2000" dirty="0">
                <a:solidFill>
                  <a:schemeClr val="accent6"/>
                </a:solidFill>
                <a:latin typeface="+mj-lt"/>
              </a:rPr>
              <a:t>d</a:t>
            </a:r>
            <a:r>
              <a:rPr lang="en-GB" sz="2000" dirty="0" smtClean="0">
                <a:solidFill>
                  <a:schemeClr val="accent6"/>
                </a:solidFill>
                <a:latin typeface="+mj-lt"/>
              </a:rPr>
              <a:t>irectorates </a:t>
            </a:r>
            <a:r>
              <a:rPr lang="en-US" altLang="bg-BG" sz="1900" dirty="0" smtClean="0">
                <a:solidFill>
                  <a:schemeClr val="accent6"/>
                </a:solidFill>
                <a:latin typeface="+mj-lt"/>
              </a:rPr>
              <a:t>in </a:t>
            </a:r>
            <a:r>
              <a:rPr lang="en-GB" altLang="bg-BG" sz="1900" dirty="0" smtClean="0">
                <a:solidFill>
                  <a:schemeClr val="accent6"/>
                </a:solidFill>
                <a:latin typeface="+mj-lt"/>
              </a:rPr>
              <a:t>Burgas</a:t>
            </a:r>
            <a:r>
              <a:rPr lang="en-US" altLang="bg-BG" sz="1900" dirty="0" smtClean="0">
                <a:solidFill>
                  <a:schemeClr val="accent6"/>
                </a:solidFill>
                <a:latin typeface="+mj-lt"/>
              </a:rPr>
              <a:t>, </a:t>
            </a:r>
            <a:r>
              <a:rPr lang="en-US" altLang="bg-BG" sz="1900" dirty="0">
                <a:solidFill>
                  <a:schemeClr val="accent6"/>
                </a:solidFill>
                <a:latin typeface="+mj-lt"/>
              </a:rPr>
              <a:t>Varna, Lom and Ruse and three specialized </a:t>
            </a:r>
            <a:r>
              <a:rPr lang="en-US" altLang="bg-BG" sz="1900" dirty="0" smtClean="0">
                <a:solidFill>
                  <a:schemeClr val="accent6"/>
                </a:solidFill>
                <a:latin typeface="+mj-lt"/>
              </a:rPr>
              <a:t>divisions in Varna and Ruse.</a:t>
            </a:r>
            <a:endParaRPr lang="bg-BG" altLang="bg-BG" sz="1900" dirty="0">
              <a:solidFill>
                <a:schemeClr val="accent6"/>
              </a:solidFill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bg-BG" sz="1900" b="1" dirty="0" smtClean="0">
                <a:solidFill>
                  <a:schemeClr val="accent6"/>
                </a:solidFill>
                <a:latin typeface="+mj-lt"/>
              </a:rPr>
              <a:t>SDD Vessel Traffic Services Authority – Black Sea</a:t>
            </a:r>
            <a:r>
              <a:rPr lang="en-US" altLang="bg-BG" sz="1900" dirty="0" smtClean="0">
                <a:solidFill>
                  <a:schemeClr val="accent6"/>
                </a:solidFill>
                <a:latin typeface="+mj-lt"/>
              </a:rPr>
              <a:t> provides the vessel traffic management and information services to shipping in the maritime spaces of Republic of Bulgaria.</a:t>
            </a:r>
            <a:endParaRPr lang="en-US" altLang="bg-BG" sz="19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The Company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5544368" y="1491216"/>
            <a:ext cx="3995614" cy="5384966"/>
            <a:chOff x="5657087" y="1320092"/>
            <a:chExt cx="4210254" cy="4414019"/>
          </a:xfrm>
        </p:grpSpPr>
        <p:pic>
          <p:nvPicPr>
            <p:cNvPr id="12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1886" y="1320092"/>
              <a:ext cx="2735455" cy="1581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384" y="2148141"/>
              <a:ext cx="2470727" cy="164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1886" y="3168197"/>
              <a:ext cx="2720794" cy="1582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7087" y="4062880"/>
              <a:ext cx="2482624" cy="1671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740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60" y="4499917"/>
            <a:ext cx="9313880" cy="2635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8959" y="2041996"/>
            <a:ext cx="9601665" cy="5286375"/>
          </a:xfrm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r>
              <a:rPr lang="en-US" sz="1900" noProof="1" smtClean="0">
                <a:solidFill>
                  <a:schemeClr val="accent2"/>
                </a:solidFill>
                <a:latin typeface="+mj-lt"/>
              </a:rPr>
              <a:t>1. </a:t>
            </a:r>
            <a:r>
              <a:rPr lang="en-US" sz="1900" b="1" noProof="1" smtClean="0">
                <a:solidFill>
                  <a:schemeClr val="accent6"/>
                </a:solidFill>
                <a:latin typeface="+mj-lt"/>
              </a:rPr>
              <a:t>Operational services 24/7</a:t>
            </a: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 – 45 persons:</a:t>
            </a:r>
          </a:p>
          <a:p>
            <a:pPr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Vessel Traffic Services Varna – 11 persons </a:t>
            </a:r>
          </a:p>
          <a:p>
            <a:pPr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Vessel Traffic Services Burgas – 11 persons</a:t>
            </a:r>
          </a:p>
          <a:p>
            <a:pPr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Coastal radio station Varna Radio – 11 persons</a:t>
            </a:r>
          </a:p>
          <a:p>
            <a:pPr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Information centers for electronic documentation in Burgas and Varna – 12 persons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2. </a:t>
            </a:r>
            <a:r>
              <a:rPr lang="en-US" sz="1900" b="1" noProof="1" smtClean="0">
                <a:solidFill>
                  <a:schemeClr val="accent6"/>
                </a:solidFill>
                <a:latin typeface="+mj-lt"/>
              </a:rPr>
              <a:t>Technical team </a:t>
            </a: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– 20 persons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3. </a:t>
            </a:r>
            <a:r>
              <a:rPr lang="en-US" sz="1900" b="1" noProof="1" smtClean="0">
                <a:solidFill>
                  <a:schemeClr val="accent6"/>
                </a:solidFill>
                <a:latin typeface="+mj-lt"/>
              </a:rPr>
              <a:t>Administrative and support team </a:t>
            </a:r>
            <a:r>
              <a:rPr lang="en-US" sz="1900" noProof="1" smtClean="0">
                <a:solidFill>
                  <a:schemeClr val="accent6"/>
                </a:solidFill>
                <a:latin typeface="+mj-lt"/>
              </a:rPr>
              <a:t>– 15 persons</a:t>
            </a:r>
          </a:p>
          <a:p>
            <a:pPr>
              <a:buFont typeface="Times New Roman" panose="02020603050405020304" pitchFamily="18" charset="0"/>
              <a:buNone/>
            </a:pPr>
            <a:endParaRPr lang="en-US" sz="1900" dirty="0" smtClean="0">
              <a:solidFill>
                <a:schemeClr val="accent2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>
                <a:solidFill>
                  <a:schemeClr val="accent6"/>
                </a:solidFill>
              </a:rPr>
              <a:t>Vessel Traffic Services Authority – Black Sea </a:t>
            </a:r>
            <a:r>
              <a:rPr lang="en-US" altLang="en-US" sz="3300" b="1" dirty="0" smtClean="0">
                <a:solidFill>
                  <a:schemeClr val="accent6"/>
                </a:solidFill>
              </a:rPr>
              <a:t>Directorate – composition </a:t>
            </a:r>
            <a:r>
              <a:rPr lang="en-US" altLang="en-US" sz="3300" b="1" dirty="0">
                <a:solidFill>
                  <a:schemeClr val="accent6"/>
                </a:solidFill>
              </a:rPr>
              <a:t>and personnel </a:t>
            </a: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463" y="107429"/>
            <a:ext cx="33829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WE ARE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827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463" y="187325"/>
            <a:ext cx="33829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WE ARE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359792" y="1619597"/>
            <a:ext cx="9793088" cy="26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  <a:noAutofit/>
          </a:bodyPr>
          <a:lstStyle>
            <a:lvl1pPr marL="301625" indent="-301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E599"/>
              </a:buClr>
              <a:buSzPct val="95000"/>
              <a:buFont typeface="Wingdings 2" panose="05020102010507070707" pitchFamily="18" charset="2"/>
              <a:buChar char="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4850" indent="-2714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6475" indent="-2714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9688" indent="-2317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E59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1313" indent="-2317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53561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6052" indent="-342900" defTabSz="914400" fontAlgn="auto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Monitoring and Management of ship traffic and navigational decision support;</a:t>
            </a:r>
          </a:p>
          <a:p>
            <a:pPr marL="416052" indent="-342900" defTabSz="914400" fontAlgn="auto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Collecting, storing and providing information (navigational, meteorological, etc.);</a:t>
            </a:r>
          </a:p>
          <a:p>
            <a:pPr marL="416052" indent="-342900" defTabSz="914400" fontAlgn="auto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Provision of Bulgarian part of the GMDSS and dissemination of maritime weather forecasts and maritime safety information;</a:t>
            </a:r>
          </a:p>
          <a:p>
            <a:pPr marL="416052" indent="-342900" defTabSz="914400" fontAlgn="auto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Digitalization of the B2G dialogue by provision of digital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information systems;</a:t>
            </a:r>
          </a:p>
          <a:p>
            <a:pPr marL="416052" indent="-342900" defTabSz="914400" fontAlgn="auto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Provision of data exchange with European systems for maritime safety and security</a:t>
            </a:r>
            <a:r>
              <a:rPr lang="en-US" sz="2000" dirty="0" smtClean="0">
                <a:solidFill>
                  <a:schemeClr val="accent2"/>
                </a:solidFill>
                <a:latin typeface="+mj-lt"/>
              </a:rPr>
              <a:t>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2513"/>
              </p:ext>
            </p:extLst>
          </p:nvPr>
        </p:nvGraphicFramePr>
        <p:xfrm>
          <a:off x="5400352" y="4139877"/>
          <a:ext cx="4102225" cy="3096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193"/>
                <a:gridCol w="1286188"/>
                <a:gridCol w="1447844"/>
              </a:tblGrid>
              <a:tr h="293312">
                <a:tc rowSpan="2"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Ship call procedures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noProof="1" smtClean="0">
                          <a:effectLst/>
                        </a:rPr>
                        <a:t>Burgas</a:t>
                      </a:r>
                      <a:endParaRPr lang="en-US" sz="1100" noProof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Varna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93312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2018 г.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2018 г.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27430">
                <a:tc>
                  <a:txBody>
                    <a:bodyPr/>
                    <a:lstStyle/>
                    <a:p>
                      <a:pPr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Opened procedures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1631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1813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27430">
                <a:tc>
                  <a:txBody>
                    <a:bodyPr/>
                    <a:lstStyle/>
                    <a:p>
                      <a:pPr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Ship calls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1612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1803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27430">
                <a:tc>
                  <a:txBody>
                    <a:bodyPr/>
                    <a:lstStyle/>
                    <a:p>
                      <a:pPr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Sailing permissions</a:t>
                      </a:r>
                      <a:r>
                        <a:rPr lang="en-US" sz="1100" baseline="0" dirty="0" smtClean="0">
                          <a:effectLst/>
                        </a:rPr>
                        <a:t> issued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1418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1717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27430">
                <a:tc>
                  <a:txBody>
                    <a:bodyPr/>
                    <a:lstStyle/>
                    <a:p>
                      <a:pPr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Domestic navigation</a:t>
                      </a:r>
                      <a:r>
                        <a:rPr lang="en-US" sz="1100" baseline="0" dirty="0" smtClean="0">
                          <a:effectLst/>
                        </a:rPr>
                        <a:t> procedures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213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96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155984"/>
              </p:ext>
            </p:extLst>
          </p:nvPr>
        </p:nvGraphicFramePr>
        <p:xfrm>
          <a:off x="575816" y="4139877"/>
          <a:ext cx="4128509" cy="3096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6309"/>
                <a:gridCol w="1219200"/>
                <a:gridCol w="1143000"/>
              </a:tblGrid>
              <a:tr h="29516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Year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noProof="1" smtClean="0">
                          <a:effectLst/>
                        </a:rPr>
                        <a:t>Burgas</a:t>
                      </a:r>
                      <a:endParaRPr lang="en-US" sz="1200" noProof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Varna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4621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bg-BG" sz="1200" dirty="0">
                          <a:effectLst/>
                        </a:rPr>
                        <a:t>2018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bg-BG" sz="1200" dirty="0">
                          <a:effectLst/>
                        </a:rPr>
                        <a:t>2018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957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</a:rPr>
                        <a:t>Big</a:t>
                      </a:r>
                      <a:r>
                        <a:rPr lang="en-US" sz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</a:rPr>
                        <a:t> vessels – international calls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1612</a:t>
                      </a:r>
                      <a:endParaRPr lang="bg-BG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1803</a:t>
                      </a:r>
                      <a:endParaRPr lang="bg-BG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98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</a:rPr>
                        <a:t>Big</a:t>
                      </a:r>
                      <a:r>
                        <a:rPr lang="en-US" sz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</a:rPr>
                        <a:t> vessels – domestic calls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213</a:t>
                      </a:r>
                      <a:endParaRPr lang="bg-BG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96</a:t>
                      </a:r>
                      <a:endParaRPr lang="bg-BG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900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 smtClean="0"/>
                        <a:t>Maneuvers of </a:t>
                      </a:r>
                      <a:r>
                        <a:rPr lang="en-US" sz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</a:rPr>
                        <a:t>big</a:t>
                      </a:r>
                      <a:r>
                        <a:rPr lang="en-US" sz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</a:rPr>
                        <a:t> vessels (over 300 GT)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6743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bg-BG" sz="1200" dirty="0">
                          <a:effectLst/>
                        </a:rPr>
                        <a:t>6131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5091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Small and domestic navigation vessels m</a:t>
                      </a:r>
                      <a:r>
                        <a:rPr lang="en-US" sz="1200" dirty="0" smtClean="0"/>
                        <a:t>aneuvers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2320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2252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Services provided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5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276" y="2123653"/>
            <a:ext cx="3381587" cy="486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143768" y="539477"/>
            <a:ext cx="10225136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Improved safety and security of merchant shipping</a:t>
            </a: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4463" y="169589"/>
            <a:ext cx="33829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GOALS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lc="http://schemas.openxmlformats.org/drawingml/2006/lockedCanvas" xmlns:a16="http://schemas.microsoft.com/office/drawing/2014/main" xmlns="" id="{C5CA6471-2863-4C34-B92F-E1107D130524}"/>
              </a:ext>
            </a:extLst>
          </p:cNvPr>
          <p:cNvGrpSpPr/>
          <p:nvPr/>
        </p:nvGrpSpPr>
        <p:grpSpPr>
          <a:xfrm>
            <a:off x="8283461" y="5310786"/>
            <a:ext cx="1725403" cy="1675618"/>
            <a:chOff x="1386846" y="1080092"/>
            <a:chExt cx="2101755" cy="2710880"/>
          </a:xfrm>
        </p:grpSpPr>
        <p:sp>
          <p:nvSpPr>
            <p:cNvPr id="26" name="Rectangle 2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FB7FE951-6A40-4299-92D3-63D04384777B}"/>
                </a:ext>
              </a:extLst>
            </p:cNvPr>
            <p:cNvSpPr/>
            <p:nvPr/>
          </p:nvSpPr>
          <p:spPr>
            <a:xfrm>
              <a:off x="1386846" y="1286481"/>
              <a:ext cx="2101755" cy="2504491"/>
            </a:xfrm>
            <a:prstGeom prst="rect">
              <a:avLst/>
            </a:prstGeom>
            <a:solidFill>
              <a:srgbClr val="F27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7" name="TextBox 24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38EEA42-3CAE-46A0-AC08-CD312CC80CB8}"/>
                </a:ext>
              </a:extLst>
            </p:cNvPr>
            <p:cNvSpPr txBox="1"/>
            <p:nvPr/>
          </p:nvSpPr>
          <p:spPr>
            <a:xfrm>
              <a:off x="1386846" y="1080092"/>
              <a:ext cx="2000254" cy="25394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ru-RU" sz="1200" dirty="0">
                <a:solidFill>
                  <a:schemeClr val="bg1"/>
                </a:solidFill>
              </a:endParaRP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§"/>
              </a:pPr>
              <a:r>
                <a:rPr lang="en-US" dirty="0" smtClean="0">
                  <a:solidFill>
                    <a:schemeClr val="bg1"/>
                  </a:solidFill>
                </a:rPr>
                <a:t>Safety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§"/>
              </a:pPr>
              <a:r>
                <a:rPr lang="en-US" dirty="0">
                  <a:solidFill>
                    <a:schemeClr val="bg1"/>
                  </a:solidFill>
                </a:rPr>
                <a:t>Environmental protection 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§"/>
              </a:pPr>
              <a:r>
                <a:rPr lang="en-US" dirty="0">
                  <a:solidFill>
                    <a:schemeClr val="bg1"/>
                  </a:solidFill>
                </a:rPr>
                <a:t>Security 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§"/>
              </a:pPr>
              <a:r>
                <a:rPr lang="en-US" dirty="0" smtClean="0">
                  <a:solidFill>
                    <a:schemeClr val="bg1"/>
                  </a:solidFill>
                </a:rPr>
                <a:t>Efficiency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Text Placeholder 4"/>
          <p:cNvSpPr txBox="1">
            <a:spLocks/>
          </p:cNvSpPr>
          <p:nvPr/>
        </p:nvSpPr>
        <p:spPr bwMode="auto">
          <a:xfrm>
            <a:off x="177438" y="1763613"/>
            <a:ext cx="6447049" cy="590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  <a:noAutofit/>
          </a:bodyPr>
          <a:lstStyle>
            <a:lvl1pPr marL="301625" indent="-301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E599"/>
              </a:buClr>
              <a:buSzPct val="95000"/>
              <a:buFont typeface="Wingdings 2" panose="05020102010507070707" pitchFamily="18" charset="2"/>
              <a:buChar char="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4850" indent="-2714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6475" indent="-2714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9688" indent="-2317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E59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1313" indent="-2317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53561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700" b="1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Development of an integrated system for vessel traffic monitoring and management</a:t>
            </a:r>
          </a:p>
          <a:p>
            <a:pPr marL="342900" indent="-342900">
              <a:buClr>
                <a:schemeClr val="accent5">
                  <a:lumMod val="90000"/>
                  <a:lumOff val="1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Vessel traffic monitoring and organization,</a:t>
            </a:r>
          </a:p>
          <a:p>
            <a:pPr marL="342900" indent="-342900">
              <a:buClr>
                <a:schemeClr val="accent5">
                  <a:lumMod val="90000"/>
                  <a:lumOff val="1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Ship to shore communication and  information services, </a:t>
            </a:r>
          </a:p>
          <a:p>
            <a:pPr marL="342900" indent="-342900">
              <a:buClr>
                <a:schemeClr val="accent5">
                  <a:lumMod val="90000"/>
                  <a:lumOff val="1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GMDSS and weather and safety information dissemination,</a:t>
            </a:r>
          </a:p>
          <a:p>
            <a:pPr marL="342900" indent="-342900">
              <a:buClr>
                <a:schemeClr val="accent5">
                  <a:lumMod val="90000"/>
                  <a:lumOff val="1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Enhansed monitoring of potentially dangerous for the environment vessels,</a:t>
            </a:r>
          </a:p>
          <a:p>
            <a:pPr algn="just" defTabSz="9144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1700" b="1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Establishment of coastal centers in burgas and varna, consisting of:</a:t>
            </a:r>
          </a:p>
          <a:p>
            <a:pPr marL="416052" indent="-342900" algn="just" defTabSz="9144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Operational centers for traffic management</a:t>
            </a:r>
          </a:p>
          <a:p>
            <a:pPr marL="416052" indent="-342900" algn="just" defTabSz="9144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Operational center of the Bulgarian part of the Global Maritime Distress and Safety System</a:t>
            </a:r>
          </a:p>
          <a:p>
            <a:pPr marL="416052" indent="-342900" algn="just" defTabSz="9144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Situational centers for coordination of incidents and emergency situations related to maritime activity</a:t>
            </a:r>
          </a:p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1700" b="1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Continuous expanding the scope and functionalities of the existing  systems in means of: </a:t>
            </a:r>
          </a:p>
          <a:p>
            <a:pPr marL="416052" indent="-34290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Vessel traffic management /VTS/ capabilities, </a:t>
            </a:r>
          </a:p>
          <a:p>
            <a:pPr marL="416052" indent="-34290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700" noProof="1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Technological modernization of the radio communication global maritime distress and safety system (GMDSS)</a:t>
            </a:r>
          </a:p>
          <a:p>
            <a:pPr marL="73152" indent="0" algn="just" defTabSz="91440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sz="16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35139" y="35421"/>
            <a:ext cx="154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accent6"/>
                </a:solidFill>
                <a:latin typeface="+mj-lt"/>
              </a:rPr>
              <a:t>  BPI </a:t>
            </a:r>
            <a:r>
              <a:rPr lang="en-US" sz="2800" b="1" dirty="0">
                <a:solidFill>
                  <a:schemeClr val="accent6"/>
                </a:solidFill>
                <a:latin typeface="+mj-lt"/>
              </a:rPr>
              <a:t>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536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336" y="1625785"/>
            <a:ext cx="4899802" cy="55446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768" y="2291471"/>
            <a:ext cx="574561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Digitalization 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of </a:t>
            </a:r>
            <a:r>
              <a:rPr lang="en-US" sz="2000" b="1" dirty="0">
                <a:solidFill>
                  <a:schemeClr val="accent6"/>
                </a:solidFill>
                <a:latin typeface="+mj-lt"/>
              </a:rPr>
              <a:t>vessel traffic information and system-to-system exchange </a:t>
            </a: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– automatic AIS and target data services to national and European systems;</a:t>
            </a:r>
            <a:endParaRPr lang="en-US" sz="2000" dirty="0">
              <a:solidFill>
                <a:schemeClr val="accent6"/>
              </a:solidFill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+mj-lt"/>
              </a:rPr>
              <a:t>Digitalization of </a:t>
            </a:r>
            <a:r>
              <a:rPr lang="en-US" sz="2000" b="1" dirty="0">
                <a:solidFill>
                  <a:schemeClr val="accent6"/>
                </a:solidFill>
                <a:latin typeface="+mj-lt"/>
              </a:rPr>
              <a:t>mandatory vessel documentation 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in Bulgarian ports – </a:t>
            </a: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“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Maritime Single Window” for </a:t>
            </a: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electronic 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processing of vessel </a:t>
            </a: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documents;</a:t>
            </a:r>
            <a:endParaRPr lang="en-US" sz="2000" dirty="0">
              <a:solidFill>
                <a:schemeClr val="accent6"/>
              </a:solidFill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+mj-lt"/>
              </a:rPr>
              <a:t>Digitalization of </a:t>
            </a:r>
            <a:r>
              <a:rPr lang="en-US" sz="2000" b="1" dirty="0">
                <a:solidFill>
                  <a:schemeClr val="accent6"/>
                </a:solidFill>
                <a:latin typeface="+mj-lt"/>
              </a:rPr>
              <a:t>port movements and vessel maneuvers 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planning – developed a Port Management System in 2015;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+mj-lt"/>
              </a:rPr>
              <a:t>Digitalization of </a:t>
            </a:r>
            <a:r>
              <a:rPr lang="en-US" sz="2000" b="1" dirty="0">
                <a:solidFill>
                  <a:schemeClr val="accent6"/>
                </a:solidFill>
                <a:latin typeface="+mj-lt"/>
              </a:rPr>
              <a:t>port activities, logistic and multimodal transport information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chemeClr val="accent6"/>
                </a:solidFill>
                <a:latin typeface="+mj-lt"/>
              </a:rPr>
              <a:t>exchange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 – conducted a feasibility study for PCS, finished in 2018, building and deployment is forthcoming</a:t>
            </a: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;</a:t>
            </a:r>
            <a:r>
              <a:rPr lang="bg-BG" sz="2000" i="1" dirty="0">
                <a:solidFill>
                  <a:schemeClr val="accent6"/>
                </a:solidFill>
                <a:latin typeface="+mj-lt"/>
              </a:rPr>
              <a:t> </a:t>
            </a:r>
            <a:endParaRPr lang="en-US" sz="20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70223" y="899517"/>
            <a:ext cx="8906593" cy="149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0397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Improved port efficiency via digitalization and electronic governance</a:t>
            </a:r>
          </a:p>
          <a:p>
            <a:pPr defTabSz="914400" eaLnBrk="1" hangingPunct="1">
              <a:defRPr/>
            </a:pP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463" y="187325"/>
            <a:ext cx="33829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GOALS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lc="http://schemas.openxmlformats.org/drawingml/2006/lockedCanvas" xmlns:a16="http://schemas.microsoft.com/office/drawing/2014/main" xmlns="" id="{C5CA6471-2863-4C34-B92F-E1107D130524}"/>
              </a:ext>
            </a:extLst>
          </p:cNvPr>
          <p:cNvGrpSpPr/>
          <p:nvPr/>
        </p:nvGrpSpPr>
        <p:grpSpPr>
          <a:xfrm>
            <a:off x="8136656" y="5494786"/>
            <a:ext cx="1725403" cy="1675618"/>
            <a:chOff x="1386846" y="1080092"/>
            <a:chExt cx="2101755" cy="2710880"/>
          </a:xfrm>
        </p:grpSpPr>
        <p:sp>
          <p:nvSpPr>
            <p:cNvPr id="9" name="Rectangle 8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FB7FE951-6A40-4299-92D3-63D04384777B}"/>
                </a:ext>
              </a:extLst>
            </p:cNvPr>
            <p:cNvSpPr/>
            <p:nvPr/>
          </p:nvSpPr>
          <p:spPr>
            <a:xfrm>
              <a:off x="1386846" y="1286481"/>
              <a:ext cx="2101755" cy="2504491"/>
            </a:xfrm>
            <a:prstGeom prst="rect">
              <a:avLst/>
            </a:prstGeom>
            <a:solidFill>
              <a:srgbClr val="F27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" name="TextBox 24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38EEA42-3CAE-46A0-AC08-CD312CC80CB8}"/>
                </a:ext>
              </a:extLst>
            </p:cNvPr>
            <p:cNvSpPr txBox="1"/>
            <p:nvPr/>
          </p:nvSpPr>
          <p:spPr>
            <a:xfrm>
              <a:off x="1488347" y="1080092"/>
              <a:ext cx="2000254" cy="25394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ru-RU" sz="1200" dirty="0">
                <a:solidFill>
                  <a:schemeClr val="bg1"/>
                </a:solidFill>
              </a:endParaRP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§"/>
              </a:pPr>
              <a:r>
                <a:rPr lang="en-US" dirty="0">
                  <a:solidFill>
                    <a:schemeClr val="bg1"/>
                  </a:solidFill>
                </a:rPr>
                <a:t>Safety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§"/>
              </a:pPr>
              <a:r>
                <a:rPr lang="en-US" dirty="0" smtClean="0">
                  <a:solidFill>
                    <a:schemeClr val="bg1"/>
                  </a:solidFill>
                </a:rPr>
                <a:t>Environmental protection 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§"/>
              </a:pPr>
              <a:r>
                <a:rPr lang="en-US" dirty="0">
                  <a:solidFill>
                    <a:schemeClr val="bg1"/>
                  </a:solidFill>
                </a:rPr>
                <a:t>Security </a:t>
              </a:r>
              <a:endParaRPr lang="en-US" dirty="0" smtClean="0">
                <a:solidFill>
                  <a:schemeClr val="bg1"/>
                </a:solidFill>
              </a:endParaRP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§"/>
              </a:pPr>
              <a:r>
                <a:rPr lang="en-US" dirty="0" smtClean="0">
                  <a:solidFill>
                    <a:schemeClr val="bg1"/>
                  </a:solidFill>
                </a:rPr>
                <a:t>Efficiency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16" y="2123259"/>
            <a:ext cx="3714485" cy="5040953"/>
          </a:xfrm>
          <a:prstGeom prst="rect">
            <a:avLst/>
          </a:prstGeom>
          <a:noFill/>
          <a:ln w="9525">
            <a:solidFill>
              <a:srgbClr val="000000">
                <a:alpha val="98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75816" y="899517"/>
            <a:ext cx="8928992" cy="10081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Integrated system for safety of navigation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897" y="3779837"/>
            <a:ext cx="6337300" cy="33843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2">
            <a:extLst>
              <a:ext uri="{FF2B5EF4-FFF2-40B4-BE49-F238E27FC236}">
                <a16:creationId xmlns="" xmlns:a16="http://schemas.microsoft.com/office/drawing/2014/main" id="{B107A124-C23C-4CAD-A5B5-CA12DD6DA807}"/>
              </a:ext>
            </a:extLst>
          </p:cNvPr>
          <p:cNvSpPr txBox="1">
            <a:spLocks/>
          </p:cNvSpPr>
          <p:nvPr/>
        </p:nvSpPr>
        <p:spPr>
          <a:xfrm>
            <a:off x="3485870" y="1737959"/>
            <a:ext cx="1469096" cy="4465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6"/>
                </a:solidFill>
                <a:latin typeface="+mj-lt"/>
              </a:rPr>
              <a:t>MONITOR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35E49C02-C81C-475E-B120-4E49098C426A}"/>
              </a:ext>
            </a:extLst>
          </p:cNvPr>
          <p:cNvSpPr txBox="1">
            <a:spLocks/>
          </p:cNvSpPr>
          <p:nvPr/>
        </p:nvSpPr>
        <p:spPr bwMode="auto">
          <a:xfrm>
            <a:off x="3470250" y="2123261"/>
            <a:ext cx="1952199" cy="1528264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Collect and </a:t>
            </a:r>
            <a:b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</a:b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process the data</a:t>
            </a:r>
          </a:p>
          <a:p>
            <a:pPr marL="285750" indent="-285750"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Create common operational picture</a:t>
            </a:r>
          </a:p>
          <a:p>
            <a:pPr marL="285750" indent="-285750"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Distribute data to clients</a:t>
            </a:r>
            <a:endParaRPr lang="ru-RU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D0830364-E1C7-45AD-A723-432D962AE429}"/>
              </a:ext>
            </a:extLst>
          </p:cNvPr>
          <p:cNvGrpSpPr/>
          <p:nvPr/>
        </p:nvGrpSpPr>
        <p:grpSpPr>
          <a:xfrm>
            <a:off x="5126208" y="1674368"/>
            <a:ext cx="615397" cy="756674"/>
            <a:chOff x="3375547" y="1406602"/>
            <a:chExt cx="1207138" cy="925118"/>
          </a:xfrm>
        </p:grpSpPr>
        <p:sp>
          <p:nvSpPr>
            <p:cNvPr id="19" name="Rectangle 95">
              <a:extLst>
                <a:ext uri="{FF2B5EF4-FFF2-40B4-BE49-F238E27FC236}">
                  <a16:creationId xmlns="" xmlns:a16="http://schemas.microsoft.com/office/drawing/2014/main" id="{85C7885B-515E-4902-937C-C7BCCFCFACF1}"/>
                </a:ext>
              </a:extLst>
            </p:cNvPr>
            <p:cNvSpPr/>
            <p:nvPr/>
          </p:nvSpPr>
          <p:spPr>
            <a:xfrm flipH="1" flipV="1">
              <a:off x="3378095" y="1406602"/>
              <a:ext cx="526867" cy="553187"/>
            </a:xfrm>
            <a:custGeom>
              <a:avLst/>
              <a:gdLst>
                <a:gd name="connsiteX0" fmla="*/ 0 w 261251"/>
                <a:gd name="connsiteY0" fmla="*/ 0 h 172936"/>
                <a:gd name="connsiteX1" fmla="*/ 261251 w 261251"/>
                <a:gd name="connsiteY1" fmla="*/ 0 h 172936"/>
                <a:gd name="connsiteX2" fmla="*/ 261251 w 261251"/>
                <a:gd name="connsiteY2" fmla="*/ 172936 h 172936"/>
                <a:gd name="connsiteX3" fmla="*/ 0 w 261251"/>
                <a:gd name="connsiteY3" fmla="*/ 172936 h 172936"/>
                <a:gd name="connsiteX4" fmla="*/ 0 w 261251"/>
                <a:gd name="connsiteY4" fmla="*/ 0 h 172936"/>
                <a:gd name="connsiteX0" fmla="*/ 0 w 263633"/>
                <a:gd name="connsiteY0" fmla="*/ 0 h 832542"/>
                <a:gd name="connsiteX1" fmla="*/ 263633 w 263633"/>
                <a:gd name="connsiteY1" fmla="*/ 659606 h 832542"/>
                <a:gd name="connsiteX2" fmla="*/ 263633 w 263633"/>
                <a:gd name="connsiteY2" fmla="*/ 832542 h 832542"/>
                <a:gd name="connsiteX3" fmla="*/ 2382 w 263633"/>
                <a:gd name="connsiteY3" fmla="*/ 832542 h 832542"/>
                <a:gd name="connsiteX4" fmla="*/ 0 w 263633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2382 w 266015"/>
                <a:gd name="connsiteY3" fmla="*/ 832542 h 832542"/>
                <a:gd name="connsiteX4" fmla="*/ 0 w 266015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28576 w 266015"/>
                <a:gd name="connsiteY3" fmla="*/ 718242 h 832542"/>
                <a:gd name="connsiteX4" fmla="*/ 0 w 266015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4764 w 266015"/>
                <a:gd name="connsiteY3" fmla="*/ 730148 h 832542"/>
                <a:gd name="connsiteX4" fmla="*/ 0 w 266015"/>
                <a:gd name="connsiteY4" fmla="*/ 0 h 832542"/>
                <a:gd name="connsiteX0" fmla="*/ 0 w 266015"/>
                <a:gd name="connsiteY0" fmla="*/ 0 h 772217"/>
                <a:gd name="connsiteX1" fmla="*/ 266015 w 266015"/>
                <a:gd name="connsiteY1" fmla="*/ 120649 h 772217"/>
                <a:gd name="connsiteX2" fmla="*/ 263633 w 266015"/>
                <a:gd name="connsiteY2" fmla="*/ 772217 h 772217"/>
                <a:gd name="connsiteX3" fmla="*/ 4764 w 266015"/>
                <a:gd name="connsiteY3" fmla="*/ 669823 h 772217"/>
                <a:gd name="connsiteX4" fmla="*/ 0 w 266015"/>
                <a:gd name="connsiteY4" fmla="*/ 0 h 772217"/>
                <a:gd name="connsiteX0" fmla="*/ 0 w 266015"/>
                <a:gd name="connsiteY0" fmla="*/ 0 h 772217"/>
                <a:gd name="connsiteX1" fmla="*/ 266015 w 266015"/>
                <a:gd name="connsiteY1" fmla="*/ 120649 h 772217"/>
                <a:gd name="connsiteX2" fmla="*/ 263633 w 266015"/>
                <a:gd name="connsiteY2" fmla="*/ 772217 h 772217"/>
                <a:gd name="connsiteX3" fmla="*/ 4764 w 266015"/>
                <a:gd name="connsiteY3" fmla="*/ 669823 h 772217"/>
                <a:gd name="connsiteX4" fmla="*/ 0 w 266015"/>
                <a:gd name="connsiteY4" fmla="*/ 0 h 772217"/>
                <a:gd name="connsiteX0" fmla="*/ 2380 w 268395"/>
                <a:gd name="connsiteY0" fmla="*/ 0 h 772217"/>
                <a:gd name="connsiteX1" fmla="*/ 268395 w 268395"/>
                <a:gd name="connsiteY1" fmla="*/ 120649 h 772217"/>
                <a:gd name="connsiteX2" fmla="*/ 266013 w 268395"/>
                <a:gd name="connsiteY2" fmla="*/ 772217 h 772217"/>
                <a:gd name="connsiteX3" fmla="*/ 0 w 268395"/>
                <a:gd name="connsiteY3" fmla="*/ 672204 h 772217"/>
                <a:gd name="connsiteX4" fmla="*/ 2380 w 268395"/>
                <a:gd name="connsiteY4" fmla="*/ 0 h 772217"/>
                <a:gd name="connsiteX0" fmla="*/ 293579 w 557212"/>
                <a:gd name="connsiteY0" fmla="*/ 0 h 772217"/>
                <a:gd name="connsiteX1" fmla="*/ 0 w 557212"/>
                <a:gd name="connsiteY1" fmla="*/ 180180 h 772217"/>
                <a:gd name="connsiteX2" fmla="*/ 557212 w 557212"/>
                <a:gd name="connsiteY2" fmla="*/ 772217 h 772217"/>
                <a:gd name="connsiteX3" fmla="*/ 291199 w 557212"/>
                <a:gd name="connsiteY3" fmla="*/ 672204 h 772217"/>
                <a:gd name="connsiteX4" fmla="*/ 293579 w 557212"/>
                <a:gd name="connsiteY4" fmla="*/ 0 h 772217"/>
                <a:gd name="connsiteX0" fmla="*/ 293579 w 293579"/>
                <a:gd name="connsiteY0" fmla="*/ 0 h 672204"/>
                <a:gd name="connsiteX1" fmla="*/ 0 w 293579"/>
                <a:gd name="connsiteY1" fmla="*/ 180180 h 672204"/>
                <a:gd name="connsiteX2" fmla="*/ 54768 w 293579"/>
                <a:gd name="connsiteY2" fmla="*/ 607911 h 672204"/>
                <a:gd name="connsiteX3" fmla="*/ 291199 w 293579"/>
                <a:gd name="connsiteY3" fmla="*/ 672204 h 672204"/>
                <a:gd name="connsiteX4" fmla="*/ 293579 w 293579"/>
                <a:gd name="connsiteY4" fmla="*/ 0 h 672204"/>
                <a:gd name="connsiteX0" fmla="*/ 245954 w 245954"/>
                <a:gd name="connsiteY0" fmla="*/ 0 h 672204"/>
                <a:gd name="connsiteX1" fmla="*/ 0 w 245954"/>
                <a:gd name="connsiteY1" fmla="*/ 153986 h 672204"/>
                <a:gd name="connsiteX2" fmla="*/ 7143 w 245954"/>
                <a:gd name="connsiteY2" fmla="*/ 607911 h 672204"/>
                <a:gd name="connsiteX3" fmla="*/ 243574 w 245954"/>
                <a:gd name="connsiteY3" fmla="*/ 672204 h 672204"/>
                <a:gd name="connsiteX4" fmla="*/ 245954 w 245954"/>
                <a:gd name="connsiteY4" fmla="*/ 0 h 672204"/>
                <a:gd name="connsiteX0" fmla="*/ 245955 w 245955"/>
                <a:gd name="connsiteY0" fmla="*/ 0 h 672204"/>
                <a:gd name="connsiteX1" fmla="*/ 1 w 245955"/>
                <a:gd name="connsiteY1" fmla="*/ 153986 h 672204"/>
                <a:gd name="connsiteX2" fmla="*/ 0 w 245955"/>
                <a:gd name="connsiteY2" fmla="*/ 312636 h 672204"/>
                <a:gd name="connsiteX3" fmla="*/ 243575 w 245955"/>
                <a:gd name="connsiteY3" fmla="*/ 672204 h 672204"/>
                <a:gd name="connsiteX4" fmla="*/ 245955 w 245955"/>
                <a:gd name="connsiteY4" fmla="*/ 0 h 672204"/>
                <a:gd name="connsiteX0" fmla="*/ 245955 w 246184"/>
                <a:gd name="connsiteY0" fmla="*/ 0 h 312636"/>
                <a:gd name="connsiteX1" fmla="*/ 1 w 246184"/>
                <a:gd name="connsiteY1" fmla="*/ 153986 h 312636"/>
                <a:gd name="connsiteX2" fmla="*/ 0 w 246184"/>
                <a:gd name="connsiteY2" fmla="*/ 312636 h 312636"/>
                <a:gd name="connsiteX3" fmla="*/ 245956 w 246184"/>
                <a:gd name="connsiteY3" fmla="*/ 286442 h 312636"/>
                <a:gd name="connsiteX4" fmla="*/ 245955 w 246184"/>
                <a:gd name="connsiteY4" fmla="*/ 0 h 312636"/>
                <a:gd name="connsiteX0" fmla="*/ 254408 w 254408"/>
                <a:gd name="connsiteY0" fmla="*/ 0 h 726816"/>
                <a:gd name="connsiteX1" fmla="*/ 1 w 254408"/>
                <a:gd name="connsiteY1" fmla="*/ 568166 h 726816"/>
                <a:gd name="connsiteX2" fmla="*/ 0 w 254408"/>
                <a:gd name="connsiteY2" fmla="*/ 726816 h 726816"/>
                <a:gd name="connsiteX3" fmla="*/ 245956 w 254408"/>
                <a:gd name="connsiteY3" fmla="*/ 700622 h 726816"/>
                <a:gd name="connsiteX4" fmla="*/ 254408 w 254408"/>
                <a:gd name="connsiteY4" fmla="*/ 0 h 726816"/>
                <a:gd name="connsiteX0" fmla="*/ 245603 w 246150"/>
                <a:gd name="connsiteY0" fmla="*/ 0 h 746187"/>
                <a:gd name="connsiteX1" fmla="*/ 1 w 246150"/>
                <a:gd name="connsiteY1" fmla="*/ 587537 h 746187"/>
                <a:gd name="connsiteX2" fmla="*/ 0 w 246150"/>
                <a:gd name="connsiteY2" fmla="*/ 746187 h 746187"/>
                <a:gd name="connsiteX3" fmla="*/ 245956 w 246150"/>
                <a:gd name="connsiteY3" fmla="*/ 719993 h 746187"/>
                <a:gd name="connsiteX4" fmla="*/ 245603 w 246150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30988 w 245603"/>
                <a:gd name="connsiteY3" fmla="*/ 691818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45076 w 245603"/>
                <a:gd name="connsiteY3" fmla="*/ 715591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32750 w 245603"/>
                <a:gd name="connsiteY3" fmla="*/ 716471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45076 w 245603"/>
                <a:gd name="connsiteY3" fmla="*/ 716471 h 746187"/>
                <a:gd name="connsiteX4" fmla="*/ 245603 w 245603"/>
                <a:gd name="connsiteY4" fmla="*/ 0 h 746187"/>
                <a:gd name="connsiteX0" fmla="*/ 305476 w 305476"/>
                <a:gd name="connsiteY0" fmla="*/ 0 h 754111"/>
                <a:gd name="connsiteX1" fmla="*/ 59874 w 305476"/>
                <a:gd name="connsiteY1" fmla="*/ 587537 h 754111"/>
                <a:gd name="connsiteX2" fmla="*/ 0 w 305476"/>
                <a:gd name="connsiteY2" fmla="*/ 754111 h 754111"/>
                <a:gd name="connsiteX3" fmla="*/ 304949 w 305476"/>
                <a:gd name="connsiteY3" fmla="*/ 716471 h 754111"/>
                <a:gd name="connsiteX4" fmla="*/ 305476 w 305476"/>
                <a:gd name="connsiteY4" fmla="*/ 0 h 754111"/>
                <a:gd name="connsiteX0" fmla="*/ 305476 w 305476"/>
                <a:gd name="connsiteY0" fmla="*/ 0 h 754111"/>
                <a:gd name="connsiteX1" fmla="*/ 882 w 305476"/>
                <a:gd name="connsiteY1" fmla="*/ 598983 h 754111"/>
                <a:gd name="connsiteX2" fmla="*/ 0 w 305476"/>
                <a:gd name="connsiteY2" fmla="*/ 754111 h 754111"/>
                <a:gd name="connsiteX3" fmla="*/ 304949 w 305476"/>
                <a:gd name="connsiteY3" fmla="*/ 716471 h 754111"/>
                <a:gd name="connsiteX4" fmla="*/ 305476 w 305476"/>
                <a:gd name="connsiteY4" fmla="*/ 0 h 754111"/>
                <a:gd name="connsiteX0" fmla="*/ 310252 w 310252"/>
                <a:gd name="connsiteY0" fmla="*/ 0 h 984401"/>
                <a:gd name="connsiteX1" fmla="*/ 882 w 310252"/>
                <a:gd name="connsiteY1" fmla="*/ 829273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310252 w 310252"/>
                <a:gd name="connsiteY0" fmla="*/ 0 h 984401"/>
                <a:gd name="connsiteX1" fmla="*/ 5658 w 310252"/>
                <a:gd name="connsiteY1" fmla="*/ 253549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310252 w 310252"/>
                <a:gd name="connsiteY0" fmla="*/ 0 h 984401"/>
                <a:gd name="connsiteX1" fmla="*/ 72530 w 310252"/>
                <a:gd name="connsiteY1" fmla="*/ 199363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243380 w 243380"/>
                <a:gd name="connsiteY0" fmla="*/ 0 h 981015"/>
                <a:gd name="connsiteX1" fmla="*/ 5658 w 243380"/>
                <a:gd name="connsiteY1" fmla="*/ 199363 h 981015"/>
                <a:gd name="connsiteX2" fmla="*/ 0 w 243380"/>
                <a:gd name="connsiteY2" fmla="*/ 981015 h 981015"/>
                <a:gd name="connsiteX3" fmla="*/ 238077 w 243380"/>
                <a:gd name="connsiteY3" fmla="*/ 946761 h 981015"/>
                <a:gd name="connsiteX4" fmla="*/ 243380 w 243380"/>
                <a:gd name="connsiteY4" fmla="*/ 0 h 981015"/>
                <a:gd name="connsiteX0" fmla="*/ 849126 w 849126"/>
                <a:gd name="connsiteY0" fmla="*/ 0 h 1075685"/>
                <a:gd name="connsiteX1" fmla="*/ 0 w 849126"/>
                <a:gd name="connsiteY1" fmla="*/ 1066337 h 1075685"/>
                <a:gd name="connsiteX2" fmla="*/ 605746 w 849126"/>
                <a:gd name="connsiteY2" fmla="*/ 981015 h 1075685"/>
                <a:gd name="connsiteX3" fmla="*/ 843823 w 849126"/>
                <a:gd name="connsiteY3" fmla="*/ 946761 h 1075685"/>
                <a:gd name="connsiteX4" fmla="*/ 849126 w 849126"/>
                <a:gd name="connsiteY4" fmla="*/ 0 h 1075685"/>
                <a:gd name="connsiteX0" fmla="*/ 849126 w 849126"/>
                <a:gd name="connsiteY0" fmla="*/ 0 h 1145103"/>
                <a:gd name="connsiteX1" fmla="*/ 0 w 849126"/>
                <a:gd name="connsiteY1" fmla="*/ 1066337 h 1145103"/>
                <a:gd name="connsiteX2" fmla="*/ 843823 w 849126"/>
                <a:gd name="connsiteY2" fmla="*/ 946761 h 1145103"/>
                <a:gd name="connsiteX3" fmla="*/ 849126 w 849126"/>
                <a:gd name="connsiteY3" fmla="*/ 0 h 1145103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1159226 w 1159226"/>
                <a:gd name="connsiteY0" fmla="*/ 0 h 841797"/>
                <a:gd name="connsiteX1" fmla="*/ 0 w 1159226"/>
                <a:gd name="connsiteY1" fmla="*/ 841797 h 841797"/>
                <a:gd name="connsiteX2" fmla="*/ 843823 w 1159226"/>
                <a:gd name="connsiteY2" fmla="*/ 722221 h 841797"/>
                <a:gd name="connsiteX3" fmla="*/ 1159226 w 1159226"/>
                <a:gd name="connsiteY3" fmla="*/ 0 h 841797"/>
                <a:gd name="connsiteX0" fmla="*/ 1469326 w 1469326"/>
                <a:gd name="connsiteY0" fmla="*/ 0 h 504987"/>
                <a:gd name="connsiteX1" fmla="*/ 0 w 1469326"/>
                <a:gd name="connsiteY1" fmla="*/ 504987 h 504987"/>
                <a:gd name="connsiteX2" fmla="*/ 843823 w 1469326"/>
                <a:gd name="connsiteY2" fmla="*/ 385411 h 504987"/>
                <a:gd name="connsiteX3" fmla="*/ 1469326 w 1469326"/>
                <a:gd name="connsiteY3" fmla="*/ 0 h 504987"/>
                <a:gd name="connsiteX0" fmla="*/ 1917982 w 1917982"/>
                <a:gd name="connsiteY0" fmla="*/ 0 h 720170"/>
                <a:gd name="connsiteX1" fmla="*/ 0 w 1917982"/>
                <a:gd name="connsiteY1" fmla="*/ 720170 h 720170"/>
                <a:gd name="connsiteX2" fmla="*/ 843823 w 1917982"/>
                <a:gd name="connsiteY2" fmla="*/ 600594 h 720170"/>
                <a:gd name="connsiteX3" fmla="*/ 1917982 w 1917982"/>
                <a:gd name="connsiteY3" fmla="*/ 0 h 720170"/>
                <a:gd name="connsiteX0" fmla="*/ 1917982 w 1932501"/>
                <a:gd name="connsiteY0" fmla="*/ 0 h 720170"/>
                <a:gd name="connsiteX1" fmla="*/ 0 w 1932501"/>
                <a:gd name="connsiteY1" fmla="*/ 720170 h 720170"/>
                <a:gd name="connsiteX2" fmla="*/ 1932473 w 1932501"/>
                <a:gd name="connsiteY2" fmla="*/ 469612 h 720170"/>
                <a:gd name="connsiteX3" fmla="*/ 1917982 w 1932501"/>
                <a:gd name="connsiteY3" fmla="*/ 0 h 720170"/>
                <a:gd name="connsiteX0" fmla="*/ 4913422 w 4927941"/>
                <a:gd name="connsiteY0" fmla="*/ 229 h 469841"/>
                <a:gd name="connsiteX1" fmla="*/ 0 w 4927941"/>
                <a:gd name="connsiteY1" fmla="*/ 0 h 469841"/>
                <a:gd name="connsiteX2" fmla="*/ 4927913 w 4927941"/>
                <a:gd name="connsiteY2" fmla="*/ 469841 h 469841"/>
                <a:gd name="connsiteX3" fmla="*/ 4913422 w 4927941"/>
                <a:gd name="connsiteY3" fmla="*/ 229 h 469841"/>
                <a:gd name="connsiteX0" fmla="*/ 4913422 w 4913422"/>
                <a:gd name="connsiteY0" fmla="*/ 229 h 473227"/>
                <a:gd name="connsiteX1" fmla="*/ 0 w 4913422"/>
                <a:gd name="connsiteY1" fmla="*/ 0 h 473227"/>
                <a:gd name="connsiteX2" fmla="*/ 4889700 w 4913422"/>
                <a:gd name="connsiteY2" fmla="*/ 473227 h 473227"/>
                <a:gd name="connsiteX3" fmla="*/ 4913422 w 4913422"/>
                <a:gd name="connsiteY3" fmla="*/ 229 h 473227"/>
                <a:gd name="connsiteX0" fmla="*/ 4913422 w 4925558"/>
                <a:gd name="connsiteY0" fmla="*/ 229 h 483387"/>
                <a:gd name="connsiteX1" fmla="*/ 0 w 4925558"/>
                <a:gd name="connsiteY1" fmla="*/ 0 h 483387"/>
                <a:gd name="connsiteX2" fmla="*/ 4925525 w 4925558"/>
                <a:gd name="connsiteY2" fmla="*/ 483387 h 483387"/>
                <a:gd name="connsiteX3" fmla="*/ 4913422 w 4925558"/>
                <a:gd name="connsiteY3" fmla="*/ 229 h 483387"/>
                <a:gd name="connsiteX0" fmla="*/ 4927752 w 4927752"/>
                <a:gd name="connsiteY0" fmla="*/ 229 h 483387"/>
                <a:gd name="connsiteX1" fmla="*/ 0 w 4927752"/>
                <a:gd name="connsiteY1" fmla="*/ 0 h 483387"/>
                <a:gd name="connsiteX2" fmla="*/ 4925525 w 4927752"/>
                <a:gd name="connsiteY2" fmla="*/ 483387 h 483387"/>
                <a:gd name="connsiteX3" fmla="*/ 4927752 w 4927752"/>
                <a:gd name="connsiteY3" fmla="*/ 229 h 48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7752" h="483387">
                  <a:moveTo>
                    <a:pt x="4927752" y="229"/>
                  </a:moveTo>
                  <a:lnTo>
                    <a:pt x="0" y="0"/>
                  </a:lnTo>
                  <a:lnTo>
                    <a:pt x="4925525" y="483387"/>
                  </a:lnTo>
                  <a:cubicBezTo>
                    <a:pt x="4926318" y="259319"/>
                    <a:pt x="4926959" y="224297"/>
                    <a:pt x="4927752" y="229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 26">
              <a:extLst>
                <a:ext uri="{FF2B5EF4-FFF2-40B4-BE49-F238E27FC236}">
                  <a16:creationId xmlns="" xmlns:a16="http://schemas.microsoft.com/office/drawing/2014/main" id="{BD068E97-6AC3-4B6B-851B-65DDD3E0D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547" y="1408036"/>
              <a:ext cx="1207138" cy="923684"/>
            </a:xfrm>
            <a:custGeom>
              <a:avLst/>
              <a:gdLst>
                <a:gd name="T0" fmla="*/ 2002 w 2120"/>
                <a:gd name="T1" fmla="*/ 0 h 990"/>
                <a:gd name="T2" fmla="*/ 0 w 2120"/>
                <a:gd name="T3" fmla="*/ 0 h 990"/>
                <a:gd name="T4" fmla="*/ 0 w 2120"/>
                <a:gd name="T5" fmla="*/ 990 h 990"/>
                <a:gd name="T6" fmla="*/ 2002 w 2120"/>
                <a:gd name="T7" fmla="*/ 990 h 990"/>
                <a:gd name="T8" fmla="*/ 2120 w 2120"/>
                <a:gd name="T9" fmla="*/ 495 h 990"/>
                <a:gd name="T10" fmla="*/ 2002 w 2120"/>
                <a:gd name="T11" fmla="*/ 0 h 99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0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0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6037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3805 w 6728"/>
                <a:gd name="connsiteY0" fmla="*/ 0 h 10000"/>
                <a:gd name="connsiteX1" fmla="*/ 0 w 6728"/>
                <a:gd name="connsiteY1" fmla="*/ 58 h 10000"/>
                <a:gd name="connsiteX2" fmla="*/ 399 w 6728"/>
                <a:gd name="connsiteY2" fmla="*/ 10000 h 10000"/>
                <a:gd name="connsiteX3" fmla="*/ 3805 w 6728"/>
                <a:gd name="connsiteY3" fmla="*/ 10000 h 10000"/>
                <a:gd name="connsiteX4" fmla="*/ 6728 w 6728"/>
                <a:gd name="connsiteY4" fmla="*/ 4950 h 10000"/>
                <a:gd name="connsiteX5" fmla="*/ 3805 w 6728"/>
                <a:gd name="connsiteY5" fmla="*/ 0 h 10000"/>
                <a:gd name="connsiteX0" fmla="*/ 5316 w 9661"/>
                <a:gd name="connsiteY0" fmla="*/ 0 h 10000"/>
                <a:gd name="connsiteX1" fmla="*/ 0 w 9661"/>
                <a:gd name="connsiteY1" fmla="*/ 0 h 10000"/>
                <a:gd name="connsiteX2" fmla="*/ 254 w 9661"/>
                <a:gd name="connsiteY2" fmla="*/ 10000 h 10000"/>
                <a:gd name="connsiteX3" fmla="*/ 5316 w 9661"/>
                <a:gd name="connsiteY3" fmla="*/ 10000 h 10000"/>
                <a:gd name="connsiteX4" fmla="*/ 9661 w 9661"/>
                <a:gd name="connsiteY4" fmla="*/ 4950 h 10000"/>
                <a:gd name="connsiteX5" fmla="*/ 5316 w 9661"/>
                <a:gd name="connsiteY5" fmla="*/ 0 h 10000"/>
                <a:gd name="connsiteX0" fmla="*/ 5503 w 10000"/>
                <a:gd name="connsiteY0" fmla="*/ 0 h 10023"/>
                <a:gd name="connsiteX1" fmla="*/ 0 w 10000"/>
                <a:gd name="connsiteY1" fmla="*/ 0 h 10023"/>
                <a:gd name="connsiteX2" fmla="*/ 88 w 10000"/>
                <a:gd name="connsiteY2" fmla="*/ 10023 h 10023"/>
                <a:gd name="connsiteX3" fmla="*/ 5503 w 10000"/>
                <a:gd name="connsiteY3" fmla="*/ 10000 h 10023"/>
                <a:gd name="connsiteX4" fmla="*/ 10000 w 10000"/>
                <a:gd name="connsiteY4" fmla="*/ 4950 h 10023"/>
                <a:gd name="connsiteX5" fmla="*/ 5503 w 10000"/>
                <a:gd name="connsiteY5" fmla="*/ 0 h 10023"/>
                <a:gd name="connsiteX0" fmla="*/ 5503 w 10000"/>
                <a:gd name="connsiteY0" fmla="*/ 0 h 10000"/>
                <a:gd name="connsiteX1" fmla="*/ 0 w 10000"/>
                <a:gd name="connsiteY1" fmla="*/ 0 h 10000"/>
                <a:gd name="connsiteX2" fmla="*/ 44 w 10000"/>
                <a:gd name="connsiteY2" fmla="*/ 9977 h 10000"/>
                <a:gd name="connsiteX3" fmla="*/ 5503 w 10000"/>
                <a:gd name="connsiteY3" fmla="*/ 10000 h 10000"/>
                <a:gd name="connsiteX4" fmla="*/ 10000 w 10000"/>
                <a:gd name="connsiteY4" fmla="*/ 4950 h 10000"/>
                <a:gd name="connsiteX5" fmla="*/ 5503 w 10000"/>
                <a:gd name="connsiteY5" fmla="*/ 0 h 10000"/>
                <a:gd name="connsiteX0" fmla="*/ 5911 w 10408"/>
                <a:gd name="connsiteY0" fmla="*/ 0 h 10000"/>
                <a:gd name="connsiteX1" fmla="*/ 408 w 10408"/>
                <a:gd name="connsiteY1" fmla="*/ 0 h 10000"/>
                <a:gd name="connsiteX2" fmla="*/ 388 w 10408"/>
                <a:gd name="connsiteY2" fmla="*/ 4522 h 10000"/>
                <a:gd name="connsiteX3" fmla="*/ 452 w 10408"/>
                <a:gd name="connsiteY3" fmla="*/ 9977 h 10000"/>
                <a:gd name="connsiteX4" fmla="*/ 5911 w 10408"/>
                <a:gd name="connsiteY4" fmla="*/ 10000 h 10000"/>
                <a:gd name="connsiteX5" fmla="*/ 10408 w 10408"/>
                <a:gd name="connsiteY5" fmla="*/ 4950 h 10000"/>
                <a:gd name="connsiteX6" fmla="*/ 5911 w 10408"/>
                <a:gd name="connsiteY6" fmla="*/ 0 h 10000"/>
                <a:gd name="connsiteX0" fmla="*/ 13422 w 17919"/>
                <a:gd name="connsiteY0" fmla="*/ 98 h 10098"/>
                <a:gd name="connsiteX1" fmla="*/ 65 w 17919"/>
                <a:gd name="connsiteY1" fmla="*/ 0 h 10098"/>
                <a:gd name="connsiteX2" fmla="*/ 7899 w 17919"/>
                <a:gd name="connsiteY2" fmla="*/ 4620 h 10098"/>
                <a:gd name="connsiteX3" fmla="*/ 7963 w 17919"/>
                <a:gd name="connsiteY3" fmla="*/ 10075 h 10098"/>
                <a:gd name="connsiteX4" fmla="*/ 13422 w 17919"/>
                <a:gd name="connsiteY4" fmla="*/ 10098 h 10098"/>
                <a:gd name="connsiteX5" fmla="*/ 17919 w 17919"/>
                <a:gd name="connsiteY5" fmla="*/ 5048 h 10098"/>
                <a:gd name="connsiteX6" fmla="*/ 13422 w 17919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54" h="10098">
                  <a:moveTo>
                    <a:pt x="13357" y="98"/>
                  </a:moveTo>
                  <a:lnTo>
                    <a:pt x="0" y="0"/>
                  </a:lnTo>
                  <a:cubicBezTo>
                    <a:pt x="2443" y="1891"/>
                    <a:pt x="6418" y="5161"/>
                    <a:pt x="7799" y="6078"/>
                  </a:cubicBezTo>
                  <a:cubicBezTo>
                    <a:pt x="7806" y="7741"/>
                    <a:pt x="7840" y="8927"/>
                    <a:pt x="7898" y="10075"/>
                  </a:cubicBezTo>
                  <a:lnTo>
                    <a:pt x="13357" y="10098"/>
                  </a:lnTo>
                  <a:lnTo>
                    <a:pt x="17854" y="5048"/>
                  </a:lnTo>
                  <a:lnTo>
                    <a:pt x="13357" y="98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71000">
                  <a:schemeClr val="accent2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360000" tIns="0" rIns="36000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Content Placeholder 2">
            <a:extLst>
              <a:ext uri="{FF2B5EF4-FFF2-40B4-BE49-F238E27FC236}">
                <a16:creationId xmlns="" xmlns:a16="http://schemas.microsoft.com/office/drawing/2014/main" id="{2CCB62E6-E5AE-4033-A27A-3BF1A85AD634}"/>
              </a:ext>
            </a:extLst>
          </p:cNvPr>
          <p:cNvSpPr txBox="1">
            <a:spLocks/>
          </p:cNvSpPr>
          <p:nvPr/>
        </p:nvSpPr>
        <p:spPr>
          <a:xfrm>
            <a:off x="5818601" y="1719852"/>
            <a:ext cx="1469096" cy="4465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6"/>
                </a:solidFill>
                <a:latin typeface="+mj-lt"/>
              </a:rPr>
              <a:t>ALERT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="" xmlns:a16="http://schemas.microsoft.com/office/drawing/2014/main" id="{BA6E5705-6E50-4CEE-9B08-335069DAE8D6}"/>
              </a:ext>
            </a:extLst>
          </p:cNvPr>
          <p:cNvSpPr txBox="1">
            <a:spLocks/>
          </p:cNvSpPr>
          <p:nvPr/>
        </p:nvSpPr>
        <p:spPr>
          <a:xfrm>
            <a:off x="5807126" y="2116687"/>
            <a:ext cx="1801003" cy="1545676"/>
          </a:xfrm>
          <a:prstGeom prst="rect">
            <a:avLst/>
          </a:prstGeom>
          <a:solidFill>
            <a:srgbClr val="FFFF00"/>
          </a:solidFill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Analyze traffic</a:t>
            </a:r>
          </a:p>
          <a:p>
            <a:pPr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Detect dangerous </a:t>
            </a:r>
            <a:r>
              <a:rPr lang="ru-RU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/>
            </a:r>
            <a:br>
              <a:rPr lang="ru-RU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</a:b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traffic situations</a:t>
            </a:r>
          </a:p>
          <a:p>
            <a:pPr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Increase situation awareness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FDE42EC3-B6CE-481C-82FB-682C0AC3DFA0}"/>
              </a:ext>
            </a:extLst>
          </p:cNvPr>
          <p:cNvGrpSpPr/>
          <p:nvPr/>
        </p:nvGrpSpPr>
        <p:grpSpPr>
          <a:xfrm>
            <a:off x="7264583" y="1673782"/>
            <a:ext cx="615397" cy="756674"/>
            <a:chOff x="3375547" y="1406602"/>
            <a:chExt cx="1207138" cy="925118"/>
          </a:xfrm>
        </p:grpSpPr>
        <p:sp>
          <p:nvSpPr>
            <p:cNvPr id="27" name="Rectangle 95">
              <a:extLst>
                <a:ext uri="{FF2B5EF4-FFF2-40B4-BE49-F238E27FC236}">
                  <a16:creationId xmlns="" xmlns:a16="http://schemas.microsoft.com/office/drawing/2014/main" id="{3D78AA64-4D20-4CD8-A2C3-5299D9669CB9}"/>
                </a:ext>
              </a:extLst>
            </p:cNvPr>
            <p:cNvSpPr/>
            <p:nvPr/>
          </p:nvSpPr>
          <p:spPr>
            <a:xfrm flipH="1" flipV="1">
              <a:off x="3378095" y="1406602"/>
              <a:ext cx="526867" cy="553187"/>
            </a:xfrm>
            <a:custGeom>
              <a:avLst/>
              <a:gdLst>
                <a:gd name="connsiteX0" fmla="*/ 0 w 261251"/>
                <a:gd name="connsiteY0" fmla="*/ 0 h 172936"/>
                <a:gd name="connsiteX1" fmla="*/ 261251 w 261251"/>
                <a:gd name="connsiteY1" fmla="*/ 0 h 172936"/>
                <a:gd name="connsiteX2" fmla="*/ 261251 w 261251"/>
                <a:gd name="connsiteY2" fmla="*/ 172936 h 172936"/>
                <a:gd name="connsiteX3" fmla="*/ 0 w 261251"/>
                <a:gd name="connsiteY3" fmla="*/ 172936 h 172936"/>
                <a:gd name="connsiteX4" fmla="*/ 0 w 261251"/>
                <a:gd name="connsiteY4" fmla="*/ 0 h 172936"/>
                <a:gd name="connsiteX0" fmla="*/ 0 w 263633"/>
                <a:gd name="connsiteY0" fmla="*/ 0 h 832542"/>
                <a:gd name="connsiteX1" fmla="*/ 263633 w 263633"/>
                <a:gd name="connsiteY1" fmla="*/ 659606 h 832542"/>
                <a:gd name="connsiteX2" fmla="*/ 263633 w 263633"/>
                <a:gd name="connsiteY2" fmla="*/ 832542 h 832542"/>
                <a:gd name="connsiteX3" fmla="*/ 2382 w 263633"/>
                <a:gd name="connsiteY3" fmla="*/ 832542 h 832542"/>
                <a:gd name="connsiteX4" fmla="*/ 0 w 263633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2382 w 266015"/>
                <a:gd name="connsiteY3" fmla="*/ 832542 h 832542"/>
                <a:gd name="connsiteX4" fmla="*/ 0 w 266015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28576 w 266015"/>
                <a:gd name="connsiteY3" fmla="*/ 718242 h 832542"/>
                <a:gd name="connsiteX4" fmla="*/ 0 w 266015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4764 w 266015"/>
                <a:gd name="connsiteY3" fmla="*/ 730148 h 832542"/>
                <a:gd name="connsiteX4" fmla="*/ 0 w 266015"/>
                <a:gd name="connsiteY4" fmla="*/ 0 h 832542"/>
                <a:gd name="connsiteX0" fmla="*/ 0 w 266015"/>
                <a:gd name="connsiteY0" fmla="*/ 0 h 772217"/>
                <a:gd name="connsiteX1" fmla="*/ 266015 w 266015"/>
                <a:gd name="connsiteY1" fmla="*/ 120649 h 772217"/>
                <a:gd name="connsiteX2" fmla="*/ 263633 w 266015"/>
                <a:gd name="connsiteY2" fmla="*/ 772217 h 772217"/>
                <a:gd name="connsiteX3" fmla="*/ 4764 w 266015"/>
                <a:gd name="connsiteY3" fmla="*/ 669823 h 772217"/>
                <a:gd name="connsiteX4" fmla="*/ 0 w 266015"/>
                <a:gd name="connsiteY4" fmla="*/ 0 h 772217"/>
                <a:gd name="connsiteX0" fmla="*/ 0 w 266015"/>
                <a:gd name="connsiteY0" fmla="*/ 0 h 772217"/>
                <a:gd name="connsiteX1" fmla="*/ 266015 w 266015"/>
                <a:gd name="connsiteY1" fmla="*/ 120649 h 772217"/>
                <a:gd name="connsiteX2" fmla="*/ 263633 w 266015"/>
                <a:gd name="connsiteY2" fmla="*/ 772217 h 772217"/>
                <a:gd name="connsiteX3" fmla="*/ 4764 w 266015"/>
                <a:gd name="connsiteY3" fmla="*/ 669823 h 772217"/>
                <a:gd name="connsiteX4" fmla="*/ 0 w 266015"/>
                <a:gd name="connsiteY4" fmla="*/ 0 h 772217"/>
                <a:gd name="connsiteX0" fmla="*/ 2380 w 268395"/>
                <a:gd name="connsiteY0" fmla="*/ 0 h 772217"/>
                <a:gd name="connsiteX1" fmla="*/ 268395 w 268395"/>
                <a:gd name="connsiteY1" fmla="*/ 120649 h 772217"/>
                <a:gd name="connsiteX2" fmla="*/ 266013 w 268395"/>
                <a:gd name="connsiteY2" fmla="*/ 772217 h 772217"/>
                <a:gd name="connsiteX3" fmla="*/ 0 w 268395"/>
                <a:gd name="connsiteY3" fmla="*/ 672204 h 772217"/>
                <a:gd name="connsiteX4" fmla="*/ 2380 w 268395"/>
                <a:gd name="connsiteY4" fmla="*/ 0 h 772217"/>
                <a:gd name="connsiteX0" fmla="*/ 293579 w 557212"/>
                <a:gd name="connsiteY0" fmla="*/ 0 h 772217"/>
                <a:gd name="connsiteX1" fmla="*/ 0 w 557212"/>
                <a:gd name="connsiteY1" fmla="*/ 180180 h 772217"/>
                <a:gd name="connsiteX2" fmla="*/ 557212 w 557212"/>
                <a:gd name="connsiteY2" fmla="*/ 772217 h 772217"/>
                <a:gd name="connsiteX3" fmla="*/ 291199 w 557212"/>
                <a:gd name="connsiteY3" fmla="*/ 672204 h 772217"/>
                <a:gd name="connsiteX4" fmla="*/ 293579 w 557212"/>
                <a:gd name="connsiteY4" fmla="*/ 0 h 772217"/>
                <a:gd name="connsiteX0" fmla="*/ 293579 w 293579"/>
                <a:gd name="connsiteY0" fmla="*/ 0 h 672204"/>
                <a:gd name="connsiteX1" fmla="*/ 0 w 293579"/>
                <a:gd name="connsiteY1" fmla="*/ 180180 h 672204"/>
                <a:gd name="connsiteX2" fmla="*/ 54768 w 293579"/>
                <a:gd name="connsiteY2" fmla="*/ 607911 h 672204"/>
                <a:gd name="connsiteX3" fmla="*/ 291199 w 293579"/>
                <a:gd name="connsiteY3" fmla="*/ 672204 h 672204"/>
                <a:gd name="connsiteX4" fmla="*/ 293579 w 293579"/>
                <a:gd name="connsiteY4" fmla="*/ 0 h 672204"/>
                <a:gd name="connsiteX0" fmla="*/ 245954 w 245954"/>
                <a:gd name="connsiteY0" fmla="*/ 0 h 672204"/>
                <a:gd name="connsiteX1" fmla="*/ 0 w 245954"/>
                <a:gd name="connsiteY1" fmla="*/ 153986 h 672204"/>
                <a:gd name="connsiteX2" fmla="*/ 7143 w 245954"/>
                <a:gd name="connsiteY2" fmla="*/ 607911 h 672204"/>
                <a:gd name="connsiteX3" fmla="*/ 243574 w 245954"/>
                <a:gd name="connsiteY3" fmla="*/ 672204 h 672204"/>
                <a:gd name="connsiteX4" fmla="*/ 245954 w 245954"/>
                <a:gd name="connsiteY4" fmla="*/ 0 h 672204"/>
                <a:gd name="connsiteX0" fmla="*/ 245955 w 245955"/>
                <a:gd name="connsiteY0" fmla="*/ 0 h 672204"/>
                <a:gd name="connsiteX1" fmla="*/ 1 w 245955"/>
                <a:gd name="connsiteY1" fmla="*/ 153986 h 672204"/>
                <a:gd name="connsiteX2" fmla="*/ 0 w 245955"/>
                <a:gd name="connsiteY2" fmla="*/ 312636 h 672204"/>
                <a:gd name="connsiteX3" fmla="*/ 243575 w 245955"/>
                <a:gd name="connsiteY3" fmla="*/ 672204 h 672204"/>
                <a:gd name="connsiteX4" fmla="*/ 245955 w 245955"/>
                <a:gd name="connsiteY4" fmla="*/ 0 h 672204"/>
                <a:gd name="connsiteX0" fmla="*/ 245955 w 246184"/>
                <a:gd name="connsiteY0" fmla="*/ 0 h 312636"/>
                <a:gd name="connsiteX1" fmla="*/ 1 w 246184"/>
                <a:gd name="connsiteY1" fmla="*/ 153986 h 312636"/>
                <a:gd name="connsiteX2" fmla="*/ 0 w 246184"/>
                <a:gd name="connsiteY2" fmla="*/ 312636 h 312636"/>
                <a:gd name="connsiteX3" fmla="*/ 245956 w 246184"/>
                <a:gd name="connsiteY3" fmla="*/ 286442 h 312636"/>
                <a:gd name="connsiteX4" fmla="*/ 245955 w 246184"/>
                <a:gd name="connsiteY4" fmla="*/ 0 h 312636"/>
                <a:gd name="connsiteX0" fmla="*/ 254408 w 254408"/>
                <a:gd name="connsiteY0" fmla="*/ 0 h 726816"/>
                <a:gd name="connsiteX1" fmla="*/ 1 w 254408"/>
                <a:gd name="connsiteY1" fmla="*/ 568166 h 726816"/>
                <a:gd name="connsiteX2" fmla="*/ 0 w 254408"/>
                <a:gd name="connsiteY2" fmla="*/ 726816 h 726816"/>
                <a:gd name="connsiteX3" fmla="*/ 245956 w 254408"/>
                <a:gd name="connsiteY3" fmla="*/ 700622 h 726816"/>
                <a:gd name="connsiteX4" fmla="*/ 254408 w 254408"/>
                <a:gd name="connsiteY4" fmla="*/ 0 h 726816"/>
                <a:gd name="connsiteX0" fmla="*/ 245603 w 246150"/>
                <a:gd name="connsiteY0" fmla="*/ 0 h 746187"/>
                <a:gd name="connsiteX1" fmla="*/ 1 w 246150"/>
                <a:gd name="connsiteY1" fmla="*/ 587537 h 746187"/>
                <a:gd name="connsiteX2" fmla="*/ 0 w 246150"/>
                <a:gd name="connsiteY2" fmla="*/ 746187 h 746187"/>
                <a:gd name="connsiteX3" fmla="*/ 245956 w 246150"/>
                <a:gd name="connsiteY3" fmla="*/ 719993 h 746187"/>
                <a:gd name="connsiteX4" fmla="*/ 245603 w 246150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30988 w 245603"/>
                <a:gd name="connsiteY3" fmla="*/ 691818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45076 w 245603"/>
                <a:gd name="connsiteY3" fmla="*/ 715591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32750 w 245603"/>
                <a:gd name="connsiteY3" fmla="*/ 716471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45076 w 245603"/>
                <a:gd name="connsiteY3" fmla="*/ 716471 h 746187"/>
                <a:gd name="connsiteX4" fmla="*/ 245603 w 245603"/>
                <a:gd name="connsiteY4" fmla="*/ 0 h 746187"/>
                <a:gd name="connsiteX0" fmla="*/ 305476 w 305476"/>
                <a:gd name="connsiteY0" fmla="*/ 0 h 754111"/>
                <a:gd name="connsiteX1" fmla="*/ 59874 w 305476"/>
                <a:gd name="connsiteY1" fmla="*/ 587537 h 754111"/>
                <a:gd name="connsiteX2" fmla="*/ 0 w 305476"/>
                <a:gd name="connsiteY2" fmla="*/ 754111 h 754111"/>
                <a:gd name="connsiteX3" fmla="*/ 304949 w 305476"/>
                <a:gd name="connsiteY3" fmla="*/ 716471 h 754111"/>
                <a:gd name="connsiteX4" fmla="*/ 305476 w 305476"/>
                <a:gd name="connsiteY4" fmla="*/ 0 h 754111"/>
                <a:gd name="connsiteX0" fmla="*/ 305476 w 305476"/>
                <a:gd name="connsiteY0" fmla="*/ 0 h 754111"/>
                <a:gd name="connsiteX1" fmla="*/ 882 w 305476"/>
                <a:gd name="connsiteY1" fmla="*/ 598983 h 754111"/>
                <a:gd name="connsiteX2" fmla="*/ 0 w 305476"/>
                <a:gd name="connsiteY2" fmla="*/ 754111 h 754111"/>
                <a:gd name="connsiteX3" fmla="*/ 304949 w 305476"/>
                <a:gd name="connsiteY3" fmla="*/ 716471 h 754111"/>
                <a:gd name="connsiteX4" fmla="*/ 305476 w 305476"/>
                <a:gd name="connsiteY4" fmla="*/ 0 h 754111"/>
                <a:gd name="connsiteX0" fmla="*/ 310252 w 310252"/>
                <a:gd name="connsiteY0" fmla="*/ 0 h 984401"/>
                <a:gd name="connsiteX1" fmla="*/ 882 w 310252"/>
                <a:gd name="connsiteY1" fmla="*/ 829273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310252 w 310252"/>
                <a:gd name="connsiteY0" fmla="*/ 0 h 984401"/>
                <a:gd name="connsiteX1" fmla="*/ 5658 w 310252"/>
                <a:gd name="connsiteY1" fmla="*/ 253549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310252 w 310252"/>
                <a:gd name="connsiteY0" fmla="*/ 0 h 984401"/>
                <a:gd name="connsiteX1" fmla="*/ 72530 w 310252"/>
                <a:gd name="connsiteY1" fmla="*/ 199363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243380 w 243380"/>
                <a:gd name="connsiteY0" fmla="*/ 0 h 981015"/>
                <a:gd name="connsiteX1" fmla="*/ 5658 w 243380"/>
                <a:gd name="connsiteY1" fmla="*/ 199363 h 981015"/>
                <a:gd name="connsiteX2" fmla="*/ 0 w 243380"/>
                <a:gd name="connsiteY2" fmla="*/ 981015 h 981015"/>
                <a:gd name="connsiteX3" fmla="*/ 238077 w 243380"/>
                <a:gd name="connsiteY3" fmla="*/ 946761 h 981015"/>
                <a:gd name="connsiteX4" fmla="*/ 243380 w 243380"/>
                <a:gd name="connsiteY4" fmla="*/ 0 h 981015"/>
                <a:gd name="connsiteX0" fmla="*/ 849126 w 849126"/>
                <a:gd name="connsiteY0" fmla="*/ 0 h 1075685"/>
                <a:gd name="connsiteX1" fmla="*/ 0 w 849126"/>
                <a:gd name="connsiteY1" fmla="*/ 1066337 h 1075685"/>
                <a:gd name="connsiteX2" fmla="*/ 605746 w 849126"/>
                <a:gd name="connsiteY2" fmla="*/ 981015 h 1075685"/>
                <a:gd name="connsiteX3" fmla="*/ 843823 w 849126"/>
                <a:gd name="connsiteY3" fmla="*/ 946761 h 1075685"/>
                <a:gd name="connsiteX4" fmla="*/ 849126 w 849126"/>
                <a:gd name="connsiteY4" fmla="*/ 0 h 1075685"/>
                <a:gd name="connsiteX0" fmla="*/ 849126 w 849126"/>
                <a:gd name="connsiteY0" fmla="*/ 0 h 1145103"/>
                <a:gd name="connsiteX1" fmla="*/ 0 w 849126"/>
                <a:gd name="connsiteY1" fmla="*/ 1066337 h 1145103"/>
                <a:gd name="connsiteX2" fmla="*/ 843823 w 849126"/>
                <a:gd name="connsiteY2" fmla="*/ 946761 h 1145103"/>
                <a:gd name="connsiteX3" fmla="*/ 849126 w 849126"/>
                <a:gd name="connsiteY3" fmla="*/ 0 h 1145103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1159226 w 1159226"/>
                <a:gd name="connsiteY0" fmla="*/ 0 h 841797"/>
                <a:gd name="connsiteX1" fmla="*/ 0 w 1159226"/>
                <a:gd name="connsiteY1" fmla="*/ 841797 h 841797"/>
                <a:gd name="connsiteX2" fmla="*/ 843823 w 1159226"/>
                <a:gd name="connsiteY2" fmla="*/ 722221 h 841797"/>
                <a:gd name="connsiteX3" fmla="*/ 1159226 w 1159226"/>
                <a:gd name="connsiteY3" fmla="*/ 0 h 841797"/>
                <a:gd name="connsiteX0" fmla="*/ 1469326 w 1469326"/>
                <a:gd name="connsiteY0" fmla="*/ 0 h 504987"/>
                <a:gd name="connsiteX1" fmla="*/ 0 w 1469326"/>
                <a:gd name="connsiteY1" fmla="*/ 504987 h 504987"/>
                <a:gd name="connsiteX2" fmla="*/ 843823 w 1469326"/>
                <a:gd name="connsiteY2" fmla="*/ 385411 h 504987"/>
                <a:gd name="connsiteX3" fmla="*/ 1469326 w 1469326"/>
                <a:gd name="connsiteY3" fmla="*/ 0 h 504987"/>
                <a:gd name="connsiteX0" fmla="*/ 1917982 w 1917982"/>
                <a:gd name="connsiteY0" fmla="*/ 0 h 720170"/>
                <a:gd name="connsiteX1" fmla="*/ 0 w 1917982"/>
                <a:gd name="connsiteY1" fmla="*/ 720170 h 720170"/>
                <a:gd name="connsiteX2" fmla="*/ 843823 w 1917982"/>
                <a:gd name="connsiteY2" fmla="*/ 600594 h 720170"/>
                <a:gd name="connsiteX3" fmla="*/ 1917982 w 1917982"/>
                <a:gd name="connsiteY3" fmla="*/ 0 h 720170"/>
                <a:gd name="connsiteX0" fmla="*/ 1917982 w 1932501"/>
                <a:gd name="connsiteY0" fmla="*/ 0 h 720170"/>
                <a:gd name="connsiteX1" fmla="*/ 0 w 1932501"/>
                <a:gd name="connsiteY1" fmla="*/ 720170 h 720170"/>
                <a:gd name="connsiteX2" fmla="*/ 1932473 w 1932501"/>
                <a:gd name="connsiteY2" fmla="*/ 469612 h 720170"/>
                <a:gd name="connsiteX3" fmla="*/ 1917982 w 1932501"/>
                <a:gd name="connsiteY3" fmla="*/ 0 h 720170"/>
                <a:gd name="connsiteX0" fmla="*/ 4913422 w 4927941"/>
                <a:gd name="connsiteY0" fmla="*/ 229 h 469841"/>
                <a:gd name="connsiteX1" fmla="*/ 0 w 4927941"/>
                <a:gd name="connsiteY1" fmla="*/ 0 h 469841"/>
                <a:gd name="connsiteX2" fmla="*/ 4927913 w 4927941"/>
                <a:gd name="connsiteY2" fmla="*/ 469841 h 469841"/>
                <a:gd name="connsiteX3" fmla="*/ 4913422 w 4927941"/>
                <a:gd name="connsiteY3" fmla="*/ 229 h 469841"/>
                <a:gd name="connsiteX0" fmla="*/ 4913422 w 4913422"/>
                <a:gd name="connsiteY0" fmla="*/ 229 h 473227"/>
                <a:gd name="connsiteX1" fmla="*/ 0 w 4913422"/>
                <a:gd name="connsiteY1" fmla="*/ 0 h 473227"/>
                <a:gd name="connsiteX2" fmla="*/ 4889700 w 4913422"/>
                <a:gd name="connsiteY2" fmla="*/ 473227 h 473227"/>
                <a:gd name="connsiteX3" fmla="*/ 4913422 w 4913422"/>
                <a:gd name="connsiteY3" fmla="*/ 229 h 473227"/>
                <a:gd name="connsiteX0" fmla="*/ 4913422 w 4925558"/>
                <a:gd name="connsiteY0" fmla="*/ 229 h 483387"/>
                <a:gd name="connsiteX1" fmla="*/ 0 w 4925558"/>
                <a:gd name="connsiteY1" fmla="*/ 0 h 483387"/>
                <a:gd name="connsiteX2" fmla="*/ 4925525 w 4925558"/>
                <a:gd name="connsiteY2" fmla="*/ 483387 h 483387"/>
                <a:gd name="connsiteX3" fmla="*/ 4913422 w 4925558"/>
                <a:gd name="connsiteY3" fmla="*/ 229 h 483387"/>
                <a:gd name="connsiteX0" fmla="*/ 4927752 w 4927752"/>
                <a:gd name="connsiteY0" fmla="*/ 229 h 483387"/>
                <a:gd name="connsiteX1" fmla="*/ 0 w 4927752"/>
                <a:gd name="connsiteY1" fmla="*/ 0 h 483387"/>
                <a:gd name="connsiteX2" fmla="*/ 4925525 w 4927752"/>
                <a:gd name="connsiteY2" fmla="*/ 483387 h 483387"/>
                <a:gd name="connsiteX3" fmla="*/ 4927752 w 4927752"/>
                <a:gd name="connsiteY3" fmla="*/ 229 h 48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7752" h="483387">
                  <a:moveTo>
                    <a:pt x="4927752" y="229"/>
                  </a:moveTo>
                  <a:lnTo>
                    <a:pt x="0" y="0"/>
                  </a:lnTo>
                  <a:lnTo>
                    <a:pt x="4925525" y="483387"/>
                  </a:lnTo>
                  <a:cubicBezTo>
                    <a:pt x="4926318" y="259319"/>
                    <a:pt x="4926959" y="224297"/>
                    <a:pt x="4927752" y="229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Freeform 26">
              <a:extLst>
                <a:ext uri="{FF2B5EF4-FFF2-40B4-BE49-F238E27FC236}">
                  <a16:creationId xmlns="" xmlns:a16="http://schemas.microsoft.com/office/drawing/2014/main" id="{FFC01B80-DC2B-431A-B008-6129246D0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547" y="1408036"/>
              <a:ext cx="1207138" cy="923684"/>
            </a:xfrm>
            <a:custGeom>
              <a:avLst/>
              <a:gdLst>
                <a:gd name="T0" fmla="*/ 2002 w 2120"/>
                <a:gd name="T1" fmla="*/ 0 h 990"/>
                <a:gd name="T2" fmla="*/ 0 w 2120"/>
                <a:gd name="T3" fmla="*/ 0 h 990"/>
                <a:gd name="T4" fmla="*/ 0 w 2120"/>
                <a:gd name="T5" fmla="*/ 990 h 990"/>
                <a:gd name="T6" fmla="*/ 2002 w 2120"/>
                <a:gd name="T7" fmla="*/ 990 h 990"/>
                <a:gd name="T8" fmla="*/ 2120 w 2120"/>
                <a:gd name="T9" fmla="*/ 495 h 990"/>
                <a:gd name="T10" fmla="*/ 2002 w 2120"/>
                <a:gd name="T11" fmla="*/ 0 h 99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0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0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6037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3805 w 6728"/>
                <a:gd name="connsiteY0" fmla="*/ 0 h 10000"/>
                <a:gd name="connsiteX1" fmla="*/ 0 w 6728"/>
                <a:gd name="connsiteY1" fmla="*/ 58 h 10000"/>
                <a:gd name="connsiteX2" fmla="*/ 399 w 6728"/>
                <a:gd name="connsiteY2" fmla="*/ 10000 h 10000"/>
                <a:gd name="connsiteX3" fmla="*/ 3805 w 6728"/>
                <a:gd name="connsiteY3" fmla="*/ 10000 h 10000"/>
                <a:gd name="connsiteX4" fmla="*/ 6728 w 6728"/>
                <a:gd name="connsiteY4" fmla="*/ 4950 h 10000"/>
                <a:gd name="connsiteX5" fmla="*/ 3805 w 6728"/>
                <a:gd name="connsiteY5" fmla="*/ 0 h 10000"/>
                <a:gd name="connsiteX0" fmla="*/ 5316 w 9661"/>
                <a:gd name="connsiteY0" fmla="*/ 0 h 10000"/>
                <a:gd name="connsiteX1" fmla="*/ 0 w 9661"/>
                <a:gd name="connsiteY1" fmla="*/ 0 h 10000"/>
                <a:gd name="connsiteX2" fmla="*/ 254 w 9661"/>
                <a:gd name="connsiteY2" fmla="*/ 10000 h 10000"/>
                <a:gd name="connsiteX3" fmla="*/ 5316 w 9661"/>
                <a:gd name="connsiteY3" fmla="*/ 10000 h 10000"/>
                <a:gd name="connsiteX4" fmla="*/ 9661 w 9661"/>
                <a:gd name="connsiteY4" fmla="*/ 4950 h 10000"/>
                <a:gd name="connsiteX5" fmla="*/ 5316 w 9661"/>
                <a:gd name="connsiteY5" fmla="*/ 0 h 10000"/>
                <a:gd name="connsiteX0" fmla="*/ 5503 w 10000"/>
                <a:gd name="connsiteY0" fmla="*/ 0 h 10023"/>
                <a:gd name="connsiteX1" fmla="*/ 0 w 10000"/>
                <a:gd name="connsiteY1" fmla="*/ 0 h 10023"/>
                <a:gd name="connsiteX2" fmla="*/ 88 w 10000"/>
                <a:gd name="connsiteY2" fmla="*/ 10023 h 10023"/>
                <a:gd name="connsiteX3" fmla="*/ 5503 w 10000"/>
                <a:gd name="connsiteY3" fmla="*/ 10000 h 10023"/>
                <a:gd name="connsiteX4" fmla="*/ 10000 w 10000"/>
                <a:gd name="connsiteY4" fmla="*/ 4950 h 10023"/>
                <a:gd name="connsiteX5" fmla="*/ 5503 w 10000"/>
                <a:gd name="connsiteY5" fmla="*/ 0 h 10023"/>
                <a:gd name="connsiteX0" fmla="*/ 5503 w 10000"/>
                <a:gd name="connsiteY0" fmla="*/ 0 h 10000"/>
                <a:gd name="connsiteX1" fmla="*/ 0 w 10000"/>
                <a:gd name="connsiteY1" fmla="*/ 0 h 10000"/>
                <a:gd name="connsiteX2" fmla="*/ 44 w 10000"/>
                <a:gd name="connsiteY2" fmla="*/ 9977 h 10000"/>
                <a:gd name="connsiteX3" fmla="*/ 5503 w 10000"/>
                <a:gd name="connsiteY3" fmla="*/ 10000 h 10000"/>
                <a:gd name="connsiteX4" fmla="*/ 10000 w 10000"/>
                <a:gd name="connsiteY4" fmla="*/ 4950 h 10000"/>
                <a:gd name="connsiteX5" fmla="*/ 5503 w 10000"/>
                <a:gd name="connsiteY5" fmla="*/ 0 h 10000"/>
                <a:gd name="connsiteX0" fmla="*/ 5911 w 10408"/>
                <a:gd name="connsiteY0" fmla="*/ 0 h 10000"/>
                <a:gd name="connsiteX1" fmla="*/ 408 w 10408"/>
                <a:gd name="connsiteY1" fmla="*/ 0 h 10000"/>
                <a:gd name="connsiteX2" fmla="*/ 388 w 10408"/>
                <a:gd name="connsiteY2" fmla="*/ 4522 h 10000"/>
                <a:gd name="connsiteX3" fmla="*/ 452 w 10408"/>
                <a:gd name="connsiteY3" fmla="*/ 9977 h 10000"/>
                <a:gd name="connsiteX4" fmla="*/ 5911 w 10408"/>
                <a:gd name="connsiteY4" fmla="*/ 10000 h 10000"/>
                <a:gd name="connsiteX5" fmla="*/ 10408 w 10408"/>
                <a:gd name="connsiteY5" fmla="*/ 4950 h 10000"/>
                <a:gd name="connsiteX6" fmla="*/ 5911 w 10408"/>
                <a:gd name="connsiteY6" fmla="*/ 0 h 10000"/>
                <a:gd name="connsiteX0" fmla="*/ 13422 w 17919"/>
                <a:gd name="connsiteY0" fmla="*/ 98 h 10098"/>
                <a:gd name="connsiteX1" fmla="*/ 65 w 17919"/>
                <a:gd name="connsiteY1" fmla="*/ 0 h 10098"/>
                <a:gd name="connsiteX2" fmla="*/ 7899 w 17919"/>
                <a:gd name="connsiteY2" fmla="*/ 4620 h 10098"/>
                <a:gd name="connsiteX3" fmla="*/ 7963 w 17919"/>
                <a:gd name="connsiteY3" fmla="*/ 10075 h 10098"/>
                <a:gd name="connsiteX4" fmla="*/ 13422 w 17919"/>
                <a:gd name="connsiteY4" fmla="*/ 10098 h 10098"/>
                <a:gd name="connsiteX5" fmla="*/ 17919 w 17919"/>
                <a:gd name="connsiteY5" fmla="*/ 5048 h 10098"/>
                <a:gd name="connsiteX6" fmla="*/ 13422 w 17919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54" h="10098">
                  <a:moveTo>
                    <a:pt x="13357" y="98"/>
                  </a:moveTo>
                  <a:lnTo>
                    <a:pt x="0" y="0"/>
                  </a:lnTo>
                  <a:cubicBezTo>
                    <a:pt x="2443" y="1891"/>
                    <a:pt x="6418" y="5161"/>
                    <a:pt x="7799" y="6078"/>
                  </a:cubicBezTo>
                  <a:cubicBezTo>
                    <a:pt x="7806" y="7741"/>
                    <a:pt x="7840" y="8927"/>
                    <a:pt x="7898" y="10075"/>
                  </a:cubicBezTo>
                  <a:lnTo>
                    <a:pt x="13357" y="10098"/>
                  </a:lnTo>
                  <a:lnTo>
                    <a:pt x="17854" y="5048"/>
                  </a:lnTo>
                  <a:lnTo>
                    <a:pt x="13357" y="98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63000">
                  <a:schemeClr val="accent2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360000" tIns="0" rIns="36000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Content Placeholder 2">
            <a:extLst>
              <a:ext uri="{FF2B5EF4-FFF2-40B4-BE49-F238E27FC236}">
                <a16:creationId xmlns="" xmlns:a16="http://schemas.microsoft.com/office/drawing/2014/main" id="{E6C723F8-C815-45A0-B467-C3D479F5940A}"/>
              </a:ext>
            </a:extLst>
          </p:cNvPr>
          <p:cNvSpPr txBox="1">
            <a:spLocks/>
          </p:cNvSpPr>
          <p:nvPr/>
        </p:nvSpPr>
        <p:spPr>
          <a:xfrm>
            <a:off x="8061112" y="1676706"/>
            <a:ext cx="1484332" cy="4465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6"/>
                </a:solidFill>
                <a:latin typeface="+mj-lt"/>
              </a:rPr>
              <a:t>RESPOND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="" xmlns:a16="http://schemas.microsoft.com/office/drawing/2014/main" id="{E6FD9673-6276-44CF-8DDE-37BA8F49923B}"/>
              </a:ext>
            </a:extLst>
          </p:cNvPr>
          <p:cNvSpPr txBox="1">
            <a:spLocks/>
          </p:cNvSpPr>
          <p:nvPr/>
        </p:nvSpPr>
        <p:spPr>
          <a:xfrm>
            <a:off x="8075612" y="2086145"/>
            <a:ext cx="1738810" cy="1565380"/>
          </a:xfrm>
          <a:prstGeom prst="rect">
            <a:avLst/>
          </a:prstGeom>
          <a:solidFill>
            <a:srgbClr val="FFC000"/>
          </a:solidFill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Provide decision </a:t>
            </a:r>
            <a:r>
              <a:rPr lang="ru-RU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/>
            </a:r>
            <a:br>
              <a:rPr lang="ru-RU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</a:br>
            <a:r>
              <a:rPr lang="en-US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support services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Ensure ship </a:t>
            </a:r>
            <a:br>
              <a:rPr lang="en-US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</a:br>
            <a:r>
              <a:rPr lang="en-US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to shore </a:t>
            </a:r>
            <a:r>
              <a:rPr lang="en-US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communication</a:t>
            </a:r>
            <a:r>
              <a:rPr lang="en-US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s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467" y="187325"/>
            <a:ext cx="3311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DEVELOPMENT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000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ttore 2 28"/>
          <p:cNvCxnSpPr>
            <a:stCxn id="24" idx="0"/>
            <a:endCxn id="43" idx="2"/>
          </p:cNvCxnSpPr>
          <p:nvPr/>
        </p:nvCxnSpPr>
        <p:spPr>
          <a:xfrm flipH="1" flipV="1">
            <a:off x="6809768" y="5019786"/>
            <a:ext cx="1043596" cy="828480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86421" y="1284459"/>
            <a:ext cx="9280672" cy="10081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Improved port safety and efficiency via digitalization of inner navigation planning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1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96" y="1975698"/>
            <a:ext cx="4608511" cy="238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085245" y="1953338"/>
            <a:ext cx="478329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 2" panose="05020102010507070707" pitchFamily="18" charset="2"/>
              <a:buNone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Port Management System (PMS)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Improved cooperation among participants in port movements and navigational operations;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Improved safety of navigation in ports;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Facilitation of port navigational operations;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Reduced time of mooring/unmooring activities.</a:t>
            </a:r>
          </a:p>
        </p:txBody>
      </p:sp>
      <p:cxnSp>
        <p:nvCxnSpPr>
          <p:cNvPr id="9" name="Connettore 2 30"/>
          <p:cNvCxnSpPr>
            <a:stCxn id="29" idx="2"/>
            <a:endCxn id="43" idx="0"/>
          </p:cNvCxnSpPr>
          <p:nvPr/>
        </p:nvCxnSpPr>
        <p:spPr>
          <a:xfrm>
            <a:off x="6789304" y="4106255"/>
            <a:ext cx="20464" cy="355952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arrotondato 21"/>
          <p:cNvSpPr/>
          <p:nvPr/>
        </p:nvSpPr>
        <p:spPr>
          <a:xfrm>
            <a:off x="7719409" y="3594657"/>
            <a:ext cx="1952459" cy="564364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dirty="0" err="1"/>
              <a:t>Ship</a:t>
            </a:r>
            <a:r>
              <a:rPr lang="it-IT" dirty="0"/>
              <a:t> Agent</a:t>
            </a:r>
          </a:p>
        </p:txBody>
      </p:sp>
      <p:cxnSp>
        <p:nvCxnSpPr>
          <p:cNvPr id="15" name="Connettore 2 27"/>
          <p:cNvCxnSpPr>
            <a:stCxn id="43" idx="2"/>
            <a:endCxn id="24" idx="0"/>
          </p:cNvCxnSpPr>
          <p:nvPr/>
        </p:nvCxnSpPr>
        <p:spPr>
          <a:xfrm>
            <a:off x="6809768" y="5019786"/>
            <a:ext cx="1043596" cy="828480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arrotondato 15"/>
          <p:cNvSpPr/>
          <p:nvPr/>
        </p:nvSpPr>
        <p:spPr>
          <a:xfrm>
            <a:off x="3960192" y="3594657"/>
            <a:ext cx="1952459" cy="564364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dirty="0"/>
              <a:t>Vessel</a:t>
            </a:r>
          </a:p>
        </p:txBody>
      </p:sp>
      <p:cxnSp>
        <p:nvCxnSpPr>
          <p:cNvPr id="17" name="Connettore 2 22"/>
          <p:cNvCxnSpPr>
            <a:stCxn id="16" idx="3"/>
            <a:endCxn id="29" idx="1"/>
          </p:cNvCxnSpPr>
          <p:nvPr/>
        </p:nvCxnSpPr>
        <p:spPr>
          <a:xfrm>
            <a:off x="5912651" y="3876839"/>
            <a:ext cx="431584" cy="14528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arrotondato 18"/>
          <p:cNvSpPr/>
          <p:nvPr/>
        </p:nvSpPr>
        <p:spPr>
          <a:xfrm>
            <a:off x="4922413" y="5853560"/>
            <a:ext cx="1721854" cy="463706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dirty="0">
                <a:solidFill>
                  <a:schemeClr val="tx1"/>
                </a:solidFill>
              </a:rPr>
              <a:t>Shore Seamen</a:t>
            </a:r>
          </a:p>
        </p:txBody>
      </p:sp>
      <p:cxnSp>
        <p:nvCxnSpPr>
          <p:cNvPr id="19" name="Connettore 2 28"/>
          <p:cNvCxnSpPr>
            <a:stCxn id="43" idx="2"/>
            <a:endCxn id="18" idx="0"/>
          </p:cNvCxnSpPr>
          <p:nvPr/>
        </p:nvCxnSpPr>
        <p:spPr>
          <a:xfrm flipH="1">
            <a:off x="5783340" y="5019786"/>
            <a:ext cx="1026428" cy="833774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tangolo arrotondato 34"/>
          <p:cNvSpPr/>
          <p:nvPr/>
        </p:nvSpPr>
        <p:spPr>
          <a:xfrm>
            <a:off x="8137589" y="5394149"/>
            <a:ext cx="1532758" cy="429776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</a:rPr>
              <a:t>Pilot Station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1" name="Rettangolo arrotondato 35"/>
          <p:cNvSpPr/>
          <p:nvPr/>
        </p:nvSpPr>
        <p:spPr>
          <a:xfrm>
            <a:off x="6346405" y="6521845"/>
            <a:ext cx="890138" cy="429776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</a:rPr>
              <a:t>NSW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2" name="Rettangolo arrotondato 36"/>
          <p:cNvSpPr/>
          <p:nvPr/>
        </p:nvSpPr>
        <p:spPr>
          <a:xfrm>
            <a:off x="3678976" y="4335212"/>
            <a:ext cx="1534294" cy="429776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</a:rPr>
              <a:t>Port terminal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3" name="Rettangolo arrotondato 37"/>
          <p:cNvSpPr/>
          <p:nvPr/>
        </p:nvSpPr>
        <p:spPr>
          <a:xfrm>
            <a:off x="4218763" y="5080057"/>
            <a:ext cx="1532758" cy="625520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</a:rPr>
              <a:t>Tug Company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4" name="Rettangolo arrotondato 38"/>
          <p:cNvSpPr/>
          <p:nvPr/>
        </p:nvSpPr>
        <p:spPr>
          <a:xfrm>
            <a:off x="7055469" y="5848266"/>
            <a:ext cx="1595790" cy="429776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</a:rPr>
              <a:t>VTS</a:t>
            </a:r>
          </a:p>
        </p:txBody>
      </p:sp>
      <p:cxnSp>
        <p:nvCxnSpPr>
          <p:cNvPr id="25" name="Connettore 2 27"/>
          <p:cNvCxnSpPr>
            <a:stCxn id="43" idx="1"/>
            <a:endCxn id="22" idx="3"/>
          </p:cNvCxnSpPr>
          <p:nvPr/>
        </p:nvCxnSpPr>
        <p:spPr>
          <a:xfrm flipH="1" flipV="1">
            <a:off x="5213270" y="4550100"/>
            <a:ext cx="744795" cy="190897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7"/>
          <p:cNvCxnSpPr>
            <a:stCxn id="43" idx="3"/>
            <a:endCxn id="20" idx="0"/>
          </p:cNvCxnSpPr>
          <p:nvPr/>
        </p:nvCxnSpPr>
        <p:spPr>
          <a:xfrm>
            <a:off x="7661470" y="4740997"/>
            <a:ext cx="1242498" cy="653152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7"/>
          <p:cNvCxnSpPr>
            <a:stCxn id="11" idx="1"/>
            <a:endCxn id="29" idx="3"/>
          </p:cNvCxnSpPr>
          <p:nvPr/>
        </p:nvCxnSpPr>
        <p:spPr>
          <a:xfrm flipH="1">
            <a:off x="7234373" y="3876839"/>
            <a:ext cx="485036" cy="14528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43" idx="1"/>
            <a:endCxn id="23" idx="0"/>
          </p:cNvCxnSpPr>
          <p:nvPr/>
        </p:nvCxnSpPr>
        <p:spPr>
          <a:xfrm flipH="1">
            <a:off x="4985142" y="4740997"/>
            <a:ext cx="972923" cy="339060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tangolo arrotondato 35"/>
          <p:cNvSpPr/>
          <p:nvPr/>
        </p:nvSpPr>
        <p:spPr>
          <a:xfrm>
            <a:off x="6344235" y="3676479"/>
            <a:ext cx="890138" cy="429776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</a:rPr>
              <a:t>NSW</a:t>
            </a:r>
            <a:endParaRPr lang="it-IT" dirty="0">
              <a:solidFill>
                <a:schemeClr val="tx1"/>
              </a:solidFill>
            </a:endParaRPr>
          </a:p>
        </p:txBody>
      </p:sp>
      <p:cxnSp>
        <p:nvCxnSpPr>
          <p:cNvPr id="30" name="Connettore 2 27"/>
          <p:cNvCxnSpPr>
            <a:stCxn id="11" idx="2"/>
            <a:endCxn id="43" idx="0"/>
          </p:cNvCxnSpPr>
          <p:nvPr/>
        </p:nvCxnSpPr>
        <p:spPr>
          <a:xfrm flipH="1">
            <a:off x="6809768" y="4159021"/>
            <a:ext cx="1885871" cy="303186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28"/>
          <p:cNvCxnSpPr>
            <a:stCxn id="44" idx="1"/>
            <a:endCxn id="43" idx="3"/>
          </p:cNvCxnSpPr>
          <p:nvPr/>
        </p:nvCxnSpPr>
        <p:spPr>
          <a:xfrm flipH="1">
            <a:off x="7661470" y="4643368"/>
            <a:ext cx="498034" cy="97629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28"/>
          <p:cNvCxnSpPr>
            <a:stCxn id="43" idx="3"/>
            <a:endCxn id="44" idx="1"/>
          </p:cNvCxnSpPr>
          <p:nvPr/>
        </p:nvCxnSpPr>
        <p:spPr>
          <a:xfrm flipV="1">
            <a:off x="7661470" y="4643368"/>
            <a:ext cx="498034" cy="97629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28"/>
          <p:cNvCxnSpPr>
            <a:stCxn id="22" idx="3"/>
            <a:endCxn id="43" idx="1"/>
          </p:cNvCxnSpPr>
          <p:nvPr/>
        </p:nvCxnSpPr>
        <p:spPr>
          <a:xfrm>
            <a:off x="5213270" y="4550100"/>
            <a:ext cx="744795" cy="190897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28"/>
          <p:cNvCxnSpPr>
            <a:stCxn id="24" idx="2"/>
            <a:endCxn id="21" idx="0"/>
          </p:cNvCxnSpPr>
          <p:nvPr/>
        </p:nvCxnSpPr>
        <p:spPr>
          <a:xfrm flipH="1">
            <a:off x="6791474" y="6278042"/>
            <a:ext cx="1061890" cy="243803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28"/>
          <p:cNvCxnSpPr>
            <a:stCxn id="18" idx="0"/>
            <a:endCxn id="43" idx="2"/>
          </p:cNvCxnSpPr>
          <p:nvPr/>
        </p:nvCxnSpPr>
        <p:spPr>
          <a:xfrm flipV="1">
            <a:off x="5783340" y="5019786"/>
            <a:ext cx="1026428" cy="833774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tangolo arrotondato 35"/>
          <p:cNvSpPr/>
          <p:nvPr/>
        </p:nvSpPr>
        <p:spPr>
          <a:xfrm>
            <a:off x="8353829" y="6534376"/>
            <a:ext cx="890138" cy="429776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</a:rPr>
              <a:t>SSN</a:t>
            </a:r>
            <a:endParaRPr lang="it-IT" dirty="0">
              <a:solidFill>
                <a:schemeClr val="tx1"/>
              </a:solidFill>
            </a:endParaRPr>
          </a:p>
        </p:txBody>
      </p:sp>
      <p:cxnSp>
        <p:nvCxnSpPr>
          <p:cNvPr id="38" name="Connettore 2 28"/>
          <p:cNvCxnSpPr>
            <a:stCxn id="21" idx="3"/>
            <a:endCxn id="37" idx="1"/>
          </p:cNvCxnSpPr>
          <p:nvPr/>
        </p:nvCxnSpPr>
        <p:spPr>
          <a:xfrm>
            <a:off x="7236543" y="6736733"/>
            <a:ext cx="1117286" cy="12531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ttangolo arrotondato 35"/>
          <p:cNvSpPr/>
          <p:nvPr/>
        </p:nvSpPr>
        <p:spPr>
          <a:xfrm>
            <a:off x="4392646" y="6534376"/>
            <a:ext cx="890138" cy="429776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050" dirty="0">
                <a:solidFill>
                  <a:schemeClr val="tx1"/>
                </a:solidFill>
              </a:rPr>
              <a:t>OTHER SYSTEMS</a:t>
            </a:r>
            <a:endParaRPr lang="it-IT" sz="1050" dirty="0">
              <a:solidFill>
                <a:schemeClr val="tx1"/>
              </a:solidFill>
            </a:endParaRPr>
          </a:p>
        </p:txBody>
      </p:sp>
      <p:cxnSp>
        <p:nvCxnSpPr>
          <p:cNvPr id="40" name="Connettore 2 28"/>
          <p:cNvCxnSpPr>
            <a:stCxn id="21" idx="1"/>
            <a:endCxn id="39" idx="3"/>
          </p:cNvCxnSpPr>
          <p:nvPr/>
        </p:nvCxnSpPr>
        <p:spPr>
          <a:xfrm flipH="1">
            <a:off x="5282784" y="6736733"/>
            <a:ext cx="1063621" cy="12531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28"/>
          <p:cNvCxnSpPr>
            <a:stCxn id="43" idx="2"/>
            <a:endCxn id="21" idx="0"/>
          </p:cNvCxnSpPr>
          <p:nvPr/>
        </p:nvCxnSpPr>
        <p:spPr>
          <a:xfrm flipH="1">
            <a:off x="6791474" y="5019786"/>
            <a:ext cx="18294" cy="1502059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28"/>
          <p:cNvCxnSpPr>
            <a:stCxn id="21" idx="0"/>
            <a:endCxn id="43" idx="2"/>
          </p:cNvCxnSpPr>
          <p:nvPr/>
        </p:nvCxnSpPr>
        <p:spPr>
          <a:xfrm flipV="1">
            <a:off x="6791474" y="5019786"/>
            <a:ext cx="18294" cy="1502059"/>
          </a:xfrm>
          <a:prstGeom prst="straightConnector1">
            <a:avLst/>
          </a:prstGeom>
          <a:ln w="9525">
            <a:solidFill>
              <a:schemeClr val="tx2">
                <a:lumMod val="90000"/>
                <a:lumOff val="1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5958065" y="4462207"/>
            <a:ext cx="1703405" cy="557579"/>
          </a:xfrm>
          <a:prstGeom prst="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MOVER</a:t>
            </a:r>
            <a:endParaRPr lang="bg-BG" b="1" dirty="0"/>
          </a:p>
        </p:txBody>
      </p:sp>
      <p:sp>
        <p:nvSpPr>
          <p:cNvPr id="44" name="Rettangolo arrotondato 34"/>
          <p:cNvSpPr/>
          <p:nvPr/>
        </p:nvSpPr>
        <p:spPr>
          <a:xfrm>
            <a:off x="8159504" y="4301422"/>
            <a:ext cx="1618849" cy="683891"/>
          </a:xfrm>
          <a:prstGeom prst="roundRect">
            <a:avLst/>
          </a:prstGeom>
          <a:solidFill>
            <a:schemeClr val="accent6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</a:rPr>
              <a:t>Governmental Bodies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380940" y="4362585"/>
            <a:ext cx="3786718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>
              <a:spcAft>
                <a:spcPts val="0"/>
              </a:spcAft>
            </a:pPr>
            <a:r>
              <a:rPr lang="en-US" altLang="bg-BG" b="1" dirty="0" smtClean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Data exchanged</a:t>
            </a:r>
          </a:p>
          <a:p>
            <a:pPr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planned time of movement and required place in port;</a:t>
            </a:r>
          </a:p>
          <a:p>
            <a:pPr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status of readiness of port terminals;</a:t>
            </a:r>
          </a:p>
          <a:p>
            <a:pPr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disposition of tugs, pilot boats and other support craft;</a:t>
            </a:r>
          </a:p>
          <a:p>
            <a:pPr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availability of pilots and mooring men;</a:t>
            </a:r>
          </a:p>
          <a:p>
            <a:pPr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necessary number of tugs and meteorological limitation for every particular vessel and port area;</a:t>
            </a:r>
          </a:p>
          <a:p>
            <a:pPr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Times of berthing/</a:t>
            </a: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unberthing</a:t>
            </a: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for port taxes calculation;</a:t>
            </a:r>
          </a:p>
          <a:p>
            <a:pPr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bg-BG" sz="14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Administration special permissions, etc.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4467" y="187325"/>
            <a:ext cx="3311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DEVELOPMENT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77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248" y="4620147"/>
            <a:ext cx="5184824" cy="26661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51" y="2123653"/>
            <a:ext cx="5040561" cy="33843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45987" y="2123653"/>
            <a:ext cx="410308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 2" panose="05020102010507070707" pitchFamily="18" charset="2"/>
              <a:buNone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Maritime Single Window (MSW)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A Requirement of European Directive 2010/65;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Electronic B2G dialogue and governance;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Improved cooperation between maritime and customs authorities;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Facilitation of  documentation work in the ports;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Reduced time for ship’s formalities processing.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6420" y="1359983"/>
            <a:ext cx="9623045" cy="10081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Improved port efficiency via digitalization of the mandatory ship documentation – MSW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52475" y="5561053"/>
            <a:ext cx="4065402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450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bg-BG" b="1" dirty="0" smtClean="0">
                <a:solidFill>
                  <a:schemeClr val="accent6"/>
                </a:solidFill>
                <a:latin typeface="+mj-lt"/>
              </a:rPr>
              <a:t>Data exchanged:</a:t>
            </a:r>
            <a:endParaRPr lang="bg-BG" altLang="bg-BG" b="1" dirty="0">
              <a:solidFill>
                <a:schemeClr val="accent6"/>
              </a:solidFill>
              <a:latin typeface="+mj-lt"/>
            </a:endParaRPr>
          </a:p>
          <a:p>
            <a:pPr>
              <a:spcAft>
                <a:spcPts val="0"/>
              </a:spcAft>
              <a:buFontTx/>
              <a:buAutoNum type="alphaUcPeriod"/>
            </a:pPr>
            <a:r>
              <a:rPr lang="en-US" altLang="bg-BG" sz="1600" dirty="0">
                <a:solidFill>
                  <a:schemeClr val="accent6"/>
                </a:solidFill>
                <a:latin typeface="+mj-lt"/>
                <a:ea typeface="Times New Roman" panose="02020603050405020304" pitchFamily="18" charset="0"/>
                <a:cs typeface="EUAlbertina"/>
              </a:rPr>
              <a:t>Reporting formalities resulting from legal acts of the Union</a:t>
            </a:r>
          </a:p>
          <a:p>
            <a:pPr>
              <a:spcAft>
                <a:spcPts val="0"/>
              </a:spcAft>
              <a:buFontTx/>
              <a:buAutoNum type="alphaUcPeriod"/>
            </a:pPr>
            <a:r>
              <a:rPr lang="en-US" altLang="bg-BG" sz="1600" dirty="0">
                <a:solidFill>
                  <a:schemeClr val="accent6"/>
                </a:solidFill>
                <a:latin typeface="+mj-lt"/>
                <a:cs typeface="Times New Roman" panose="02020603050405020304" pitchFamily="18" charset="0"/>
              </a:rPr>
              <a:t>FAL forms and formalities resulting from international legal instruments</a:t>
            </a:r>
          </a:p>
          <a:p>
            <a:pPr>
              <a:spcAft>
                <a:spcPts val="0"/>
              </a:spcAft>
              <a:buFontTx/>
              <a:buAutoNum type="alphaUcPeriod"/>
            </a:pPr>
            <a:r>
              <a:rPr lang="en-US" altLang="bg-BG" sz="1600" dirty="0">
                <a:solidFill>
                  <a:schemeClr val="accent6"/>
                </a:solidFill>
                <a:latin typeface="+mj-lt"/>
                <a:cs typeface="Times New Roman" panose="02020603050405020304" pitchFamily="18" charset="0"/>
              </a:rPr>
              <a:t>Any relevant national legislation</a:t>
            </a:r>
            <a:endParaRPr lang="bg-BG" altLang="bg-BG" sz="16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467" y="187325"/>
            <a:ext cx="3311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DEVELOPMENT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878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32023" y="2233075"/>
            <a:ext cx="9289033" cy="7200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  <a:defRPr/>
            </a:pPr>
            <a:r>
              <a:rPr lang="en-US" sz="2200" i="1" dirty="0" smtClean="0">
                <a:solidFill>
                  <a:schemeClr val="accent6"/>
                </a:solidFill>
                <a:latin typeface="+mj-lt"/>
              </a:rPr>
              <a:t>A completed feasibility study and an ongoing development project for implementation of digital information system of the port community </a:t>
            </a:r>
            <a:r>
              <a:rPr lang="en-US" sz="2200" b="1" i="1" dirty="0" smtClean="0">
                <a:solidFill>
                  <a:schemeClr val="accent6"/>
                </a:solidFill>
                <a:latin typeface="+mj-lt"/>
              </a:rPr>
              <a:t>(</a:t>
            </a:r>
            <a:r>
              <a:rPr lang="en-US" sz="2200" b="1" i="1" dirty="0">
                <a:solidFill>
                  <a:schemeClr val="accent6"/>
                </a:solidFill>
                <a:latin typeface="+mj-lt"/>
              </a:rPr>
              <a:t>PCS)</a:t>
            </a:r>
          </a:p>
          <a:p>
            <a:pPr marL="0" indent="0" algn="just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</p:txBody>
      </p:sp>
      <p:pic>
        <p:nvPicPr>
          <p:cNvPr id="1741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" t="17982" r="17952" b="6335"/>
          <a:stretch>
            <a:fillRect/>
          </a:stretch>
        </p:blipFill>
        <p:spPr bwMode="auto">
          <a:xfrm>
            <a:off x="4392239" y="2953155"/>
            <a:ext cx="5543927" cy="4211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5250" y="1553943"/>
            <a:ext cx="9144570" cy="10081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Improved port efficiency via digitalization of the information flow in the logistic chains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23" y="2953155"/>
            <a:ext cx="4752305" cy="4546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467" y="187325"/>
            <a:ext cx="3311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DEVELOPMENT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59792" y="1986185"/>
            <a:ext cx="3490502" cy="200967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000" dirty="0">
                <a:solidFill>
                  <a:schemeClr val="accent6"/>
                </a:solidFill>
                <a:latin typeface="+mj-lt"/>
              </a:rPr>
              <a:t>Build up one of the most up-to-date vessel traffic management and information system – a base for integrated port electronic information environment</a:t>
            </a:r>
          </a:p>
          <a:p>
            <a:pPr marL="0" indent="0">
              <a:buNone/>
              <a:defRPr/>
            </a:pPr>
            <a:endParaRPr lang="en-US" sz="20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03411" y="4677898"/>
            <a:ext cx="34558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 2" panose="05020102010507070707" pitchFamily="18" charset="2"/>
              <a:buNone/>
              <a:defRPr/>
            </a:pPr>
            <a:r>
              <a:rPr lang="en-US" sz="2000" dirty="0">
                <a:solidFill>
                  <a:schemeClr val="accent6"/>
                </a:solidFill>
                <a:latin typeface="+mj-lt"/>
              </a:rPr>
              <a:t>Introduced e-governance in maritime and inland waterway transport – Single Window systems on the sea and river, Port Management System in the sea ports and developing a Port Community System.</a:t>
            </a:r>
          </a:p>
        </p:txBody>
      </p:sp>
      <p:pic>
        <p:nvPicPr>
          <p:cNvPr id="16389" name="Картина 8" descr="C:\Users\Blagovesta\Desktop\Snimki_za_UO_30.04.15\13_02_2015_BC_BURGAS\_DSC14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8" t="16129" r="5418" b="4218"/>
          <a:stretch>
            <a:fillRect/>
          </a:stretch>
        </p:blipFill>
        <p:spPr bwMode="auto">
          <a:xfrm>
            <a:off x="3960196" y="1520367"/>
            <a:ext cx="2687967" cy="24684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Картина 9" descr="C:\Users\Blagovesta\Desktop\Snimki_za_UO_30.04.15\08_04_2015_TEKUSHT_CONTROL_PROVERKA_NA_MYASTO+BC_VARNA\IMG_87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56" t="12411" b="5136"/>
          <a:stretch>
            <a:fillRect/>
          </a:stretch>
        </p:blipFill>
        <p:spPr bwMode="auto">
          <a:xfrm>
            <a:off x="6942899" y="1509542"/>
            <a:ext cx="2708275" cy="2952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2381" y="969144"/>
            <a:ext cx="9144570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>
                <a:solidFill>
                  <a:schemeClr val="accent6"/>
                </a:solidFill>
              </a:rPr>
              <a:t>Integrated Information Environment in Bulgarian  Ports</a:t>
            </a: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2" y="3995861"/>
            <a:ext cx="6037230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44467" y="187325"/>
            <a:ext cx="3311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DEVELOPMENT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4219" y="2533769"/>
            <a:ext cx="45365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Technical 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system (hardware and software) provides coverage of GMDSS areas A1, A2, and broadcast information about the safety of shipping by the means of the NAVTEX system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GMDSS 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operating center uses all remote radio resources (base stations, transmission and receiving center)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All 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communications of the maritime rescue coordination center (MRCC) are being provided by the GMDSS</a:t>
            </a:r>
            <a:endParaRPr lang="bg-BG" sz="20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352" y="1691605"/>
            <a:ext cx="4017612" cy="53911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467" y="187325"/>
            <a:ext cx="3311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DEVELOPMENT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16" y="1043533"/>
            <a:ext cx="8784976" cy="108012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Bulgarian part of the GMDSS, provided by Varna-radio</a:t>
            </a:r>
            <a:endParaRPr lang="en-GB" altLang="en-US" sz="33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6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Untitl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84" y="1835621"/>
            <a:ext cx="427410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 descr="WindWalker + EL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184" y="3203773"/>
            <a:ext cx="5400600" cy="331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467" y="187325"/>
            <a:ext cx="1799501" cy="36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INNOVATION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5816" y="899517"/>
            <a:ext cx="9001000" cy="10081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Virtual Aids to Navigation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1888" y="1792610"/>
            <a:ext cx="5109609" cy="197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 2" panose="05020102010507070707" pitchFamily="18" charset="2"/>
              <a:buNone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accent6"/>
                </a:solidFill>
                <a:latin typeface="+mj-lt"/>
              </a:rPr>
              <a:t>Use of AIS </a:t>
            </a: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capabilities </a:t>
            </a:r>
            <a:r>
              <a:rPr lang="en-US" b="1" dirty="0">
                <a:solidFill>
                  <a:schemeClr val="accent6"/>
                </a:solidFill>
                <a:latin typeface="+mj-lt"/>
              </a:rPr>
              <a:t>to broadcast </a:t>
            </a: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virtual </a:t>
            </a:r>
            <a:r>
              <a:rPr lang="en-US" b="1" dirty="0">
                <a:solidFill>
                  <a:schemeClr val="accent6"/>
                </a:solidFill>
                <a:latin typeface="+mj-lt"/>
              </a:rPr>
              <a:t>and synthetic </a:t>
            </a: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AtoN</a:t>
            </a:r>
            <a:endParaRPr lang="en-US" b="1" dirty="0" smtClean="0">
              <a:solidFill>
                <a:schemeClr val="accent6"/>
              </a:solidFill>
              <a:latin typeface="+mj-lt"/>
            </a:endParaRP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bg-BG" sz="16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  <a:cs typeface="Times New Roman" panose="02020603050405020304" pitchFamily="18" charset="0"/>
              </a:rPr>
              <a:t>Visualization of </a:t>
            </a:r>
            <a:r>
              <a:rPr lang="en-US" altLang="bg-BG" sz="16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  <a:cs typeface="Times New Roman" panose="02020603050405020304" pitchFamily="18" charset="0"/>
              </a:rPr>
              <a:t>AtoN</a:t>
            </a:r>
            <a:r>
              <a:rPr lang="en-US" altLang="bg-BG" sz="16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  <a:cs typeface="Times New Roman" panose="02020603050405020304" pitchFamily="18" charset="0"/>
              </a:rPr>
              <a:t> information for new or temporary objects and dangers to navigation directly on the displays of the ship’s navigation systems (ECDIS)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bg-BG" sz="16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  <a:cs typeface="Times New Roman" panose="02020603050405020304" pitchFamily="18" charset="0"/>
              </a:rPr>
              <a:t>S1ignificantly</a:t>
            </a:r>
            <a:r>
              <a:rPr lang="en-US" altLang="bg-BG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bg-BG" sz="16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  <a:cs typeface="Times New Roman" panose="02020603050405020304" pitchFamily="18" charset="0"/>
              </a:rPr>
              <a:t>improved awareness of the navigational watch</a:t>
            </a:r>
            <a:endParaRPr lang="en-US" altLang="bg-BG" sz="1600" dirty="0">
              <a:solidFill>
                <a:schemeClr val="accent6">
                  <a:lumMod val="90000"/>
                  <a:lumOff val="1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359792" y="4514970"/>
            <a:ext cx="3528392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An example of a practical result of using such a system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is the “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Mopang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” fuel drain operation in the TSS in the approaches of port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Burgas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 vessel 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sank on 30.06.1921.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and started leaking fuel oil in 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the summer of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2018 in an area of heavy ship traffic.</a:t>
            </a:r>
          </a:p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After broadcasting the 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virtual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and synthetic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AtoN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the navigation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situation 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has improved significantly</a:t>
            </a:r>
          </a:p>
        </p:txBody>
      </p:sp>
      <p:pic>
        <p:nvPicPr>
          <p:cNvPr id="45" name="Picture 44" descr="0-02-04-346806d785d5a68fb756d30f3b6e4827baa611f962a6e40752dca37bd3737dda_d07d4b7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4918300"/>
            <a:ext cx="3191025" cy="212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934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296" y="1660320"/>
            <a:ext cx="5184576" cy="334365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xmlns:lc="http://schemas.openxmlformats.org/drawingml/2006/lockedCanvas" id="{B572684B-E396-46A5-8846-C377E0CA5B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0178" y="3419797"/>
            <a:ext cx="2933434" cy="224587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xmlns:lc="http://schemas.openxmlformats.org/drawingml/2006/lockedCanvas" id="{5433F0FC-B03F-4C2C-9A4F-13C5BAE48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34" y="4134537"/>
            <a:ext cx="3109808" cy="185318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63848" y="755501"/>
            <a:ext cx="8928992" cy="10081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Artificial intelligence in navigation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="" xmlns:a16="http://schemas.microsoft.com/office/drawing/2014/main" xmlns:lc="http://schemas.openxmlformats.org/drawingml/2006/lockedCanvas" id="{376EF2CD-EEEC-4F02-B268-CD97A8F3819E}"/>
              </a:ext>
            </a:extLst>
          </p:cNvPr>
          <p:cNvSpPr>
            <a:spLocks noGrp="1"/>
          </p:cNvSpPr>
          <p:nvPr/>
        </p:nvSpPr>
        <p:spPr>
          <a:xfrm>
            <a:off x="510245" y="5668665"/>
            <a:ext cx="4059457" cy="11670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00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200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00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6pPr>
            <a:lvl7pPr marL="169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7pPr>
            <a:lvl8pPr marL="187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8pPr>
            <a:lvl9pPr marL="2088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6"/>
                </a:solidFill>
                <a:latin typeface="+mj-lt"/>
              </a:rPr>
              <a:t>Track Predictor</a:t>
            </a:r>
          </a:p>
          <a:p>
            <a:r>
              <a:rPr lang="en-US" sz="1600" b="1" dirty="0">
                <a:solidFill>
                  <a:schemeClr val="accent6"/>
                </a:solidFill>
                <a:latin typeface="+mj-lt"/>
              </a:rPr>
              <a:t>COLREG Warning</a:t>
            </a:r>
            <a:endParaRPr lang="ru-RU" sz="1600" b="1" dirty="0">
              <a:solidFill>
                <a:schemeClr val="accent6"/>
              </a:solidFill>
              <a:latin typeface="+mj-lt"/>
            </a:endParaRPr>
          </a:p>
          <a:p>
            <a:r>
              <a:rPr lang="en-US" sz="1600" b="1" dirty="0">
                <a:solidFill>
                  <a:schemeClr val="accent6"/>
                </a:solidFill>
                <a:latin typeface="+mj-lt"/>
              </a:rPr>
              <a:t>Active Decision Support</a:t>
            </a:r>
          </a:p>
          <a:p>
            <a:r>
              <a:rPr lang="en-US" sz="1600" b="1" dirty="0">
                <a:solidFill>
                  <a:schemeClr val="accent6"/>
                </a:solidFill>
                <a:latin typeface="+mj-lt"/>
              </a:rPr>
              <a:t>STC Operator approval</a:t>
            </a:r>
          </a:p>
          <a:p>
            <a:r>
              <a:rPr lang="en-US" sz="1600" b="1" dirty="0">
                <a:solidFill>
                  <a:schemeClr val="accent6"/>
                </a:solidFill>
                <a:latin typeface="+mj-lt"/>
              </a:rPr>
              <a:t>Delivery of recommendation to Vessel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5893" y="2763932"/>
            <a:ext cx="32903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6"/>
                </a:solidFill>
                <a:latin typeface="+mj-lt"/>
              </a:rPr>
              <a:t>Berth-to-Berth Traffic Control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6"/>
                </a:solidFill>
                <a:latin typeface="+mj-lt"/>
              </a:rPr>
              <a:t>Long Range Monitoring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6"/>
                </a:solidFill>
                <a:latin typeface="+mj-lt"/>
              </a:rPr>
              <a:t>E-Navigation approach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6"/>
                </a:solidFill>
                <a:latin typeface="+mj-lt"/>
              </a:rPr>
              <a:t>Active decision support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6"/>
                </a:solidFill>
                <a:latin typeface="+mj-lt"/>
              </a:rPr>
              <a:t>Modern technologies </a:t>
            </a:r>
            <a:r>
              <a:rPr lang="en-US" sz="1600" dirty="0">
                <a:solidFill>
                  <a:schemeClr val="accent6"/>
                </a:solidFill>
                <a:latin typeface="+mj-lt"/>
              </a:rPr>
              <a:t/>
            </a:r>
            <a:br>
              <a:rPr lang="en-US" sz="1600" dirty="0">
                <a:solidFill>
                  <a:schemeClr val="accent6"/>
                </a:solidFill>
                <a:latin typeface="+mj-lt"/>
              </a:rPr>
            </a:br>
            <a:r>
              <a:rPr lang="en-US" sz="1600" dirty="0">
                <a:solidFill>
                  <a:schemeClr val="accent6"/>
                </a:solidFill>
                <a:latin typeface="+mj-lt"/>
              </a:rPr>
              <a:t>(i.e. machine learning, big data analytics)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22E3952C-94C8-4012-AACC-6BB50C961442}"/>
              </a:ext>
            </a:extLst>
          </p:cNvPr>
          <p:cNvSpPr>
            <a:spLocks noGrp="1"/>
          </p:cNvSpPr>
          <p:nvPr/>
        </p:nvSpPr>
        <p:spPr bwMode="ltGray">
          <a:xfrm>
            <a:off x="415893" y="2201934"/>
            <a:ext cx="3056149" cy="495108"/>
          </a:xfrm>
          <a:custGeom>
            <a:avLst/>
            <a:gdLst>
              <a:gd name="connsiteX0" fmla="*/ 0 w 4463369"/>
              <a:gd name="connsiteY0" fmla="*/ 423863 h 423863"/>
              <a:gd name="connsiteX1" fmla="*/ 247481 w 4463369"/>
              <a:gd name="connsiteY1" fmla="*/ 0 h 423863"/>
              <a:gd name="connsiteX2" fmla="*/ 4463369 w 4463369"/>
              <a:gd name="connsiteY2" fmla="*/ 0 h 423863"/>
              <a:gd name="connsiteX3" fmla="*/ 4215888 w 4463369"/>
              <a:gd name="connsiteY3" fmla="*/ 423863 h 423863"/>
              <a:gd name="connsiteX4" fmla="*/ 0 w 4463369"/>
              <a:gd name="connsiteY4" fmla="*/ 423863 h 423863"/>
              <a:gd name="connsiteX0" fmla="*/ 0 w 4223883"/>
              <a:gd name="connsiteY0" fmla="*/ 412978 h 423863"/>
              <a:gd name="connsiteX1" fmla="*/ 7995 w 4223883"/>
              <a:gd name="connsiteY1" fmla="*/ 0 h 423863"/>
              <a:gd name="connsiteX2" fmla="*/ 4223883 w 4223883"/>
              <a:gd name="connsiteY2" fmla="*/ 0 h 423863"/>
              <a:gd name="connsiteX3" fmla="*/ 3976402 w 4223883"/>
              <a:gd name="connsiteY3" fmla="*/ 423863 h 423863"/>
              <a:gd name="connsiteX4" fmla="*/ 0 w 4223883"/>
              <a:gd name="connsiteY4" fmla="*/ 412978 h 423863"/>
              <a:gd name="connsiteX0" fmla="*/ 0 w 4223883"/>
              <a:gd name="connsiteY0" fmla="*/ 412978 h 435062"/>
              <a:gd name="connsiteX1" fmla="*/ 7995 w 4223883"/>
              <a:gd name="connsiteY1" fmla="*/ 0 h 435062"/>
              <a:gd name="connsiteX2" fmla="*/ 4223883 w 4223883"/>
              <a:gd name="connsiteY2" fmla="*/ 0 h 435062"/>
              <a:gd name="connsiteX3" fmla="*/ 4118977 w 4223883"/>
              <a:gd name="connsiteY3" fmla="*/ 435062 h 435062"/>
              <a:gd name="connsiteX4" fmla="*/ 0 w 4223883"/>
              <a:gd name="connsiteY4" fmla="*/ 412978 h 435062"/>
              <a:gd name="connsiteX0" fmla="*/ 0 w 4251763"/>
              <a:gd name="connsiteY0" fmla="*/ 412978 h 435062"/>
              <a:gd name="connsiteX1" fmla="*/ 7995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12978 h 435062"/>
              <a:gd name="connsiteX0" fmla="*/ 0 w 4251763"/>
              <a:gd name="connsiteY0" fmla="*/ 412978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12978 h 435062"/>
              <a:gd name="connsiteX0" fmla="*/ 0 w 4251763"/>
              <a:gd name="connsiteY0" fmla="*/ 420522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20522 h 435062"/>
              <a:gd name="connsiteX0" fmla="*/ 0 w 4251763"/>
              <a:gd name="connsiteY0" fmla="*/ 438123 h 438123"/>
              <a:gd name="connsiteX1" fmla="*/ 1347 w 4251763"/>
              <a:gd name="connsiteY1" fmla="*/ 0 h 438123"/>
              <a:gd name="connsiteX2" fmla="*/ 4251763 w 4251763"/>
              <a:gd name="connsiteY2" fmla="*/ 3266 h 438123"/>
              <a:gd name="connsiteX3" fmla="*/ 4118977 w 4251763"/>
              <a:gd name="connsiteY3" fmla="*/ 435062 h 438123"/>
              <a:gd name="connsiteX4" fmla="*/ 0 w 4251763"/>
              <a:gd name="connsiteY4" fmla="*/ 438123 h 438123"/>
              <a:gd name="connsiteX0" fmla="*/ 0 w 4251763"/>
              <a:gd name="connsiteY0" fmla="*/ 433093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33093 h 435062"/>
              <a:gd name="connsiteX0" fmla="*/ 0 w 4251763"/>
              <a:gd name="connsiteY0" fmla="*/ 433093 h 433093"/>
              <a:gd name="connsiteX1" fmla="*/ 1347 w 4251763"/>
              <a:gd name="connsiteY1" fmla="*/ 0 h 433093"/>
              <a:gd name="connsiteX2" fmla="*/ 4251763 w 4251763"/>
              <a:gd name="connsiteY2" fmla="*/ 3266 h 433093"/>
              <a:gd name="connsiteX3" fmla="*/ 4118977 w 4251763"/>
              <a:gd name="connsiteY3" fmla="*/ 432548 h 433093"/>
              <a:gd name="connsiteX4" fmla="*/ 0 w 4251763"/>
              <a:gd name="connsiteY4" fmla="*/ 433093 h 433093"/>
              <a:gd name="connsiteX0" fmla="*/ 0 w 4251763"/>
              <a:gd name="connsiteY0" fmla="*/ 433093 h 433093"/>
              <a:gd name="connsiteX1" fmla="*/ 1347 w 4251763"/>
              <a:gd name="connsiteY1" fmla="*/ 0 h 433093"/>
              <a:gd name="connsiteX2" fmla="*/ 4251763 w 4251763"/>
              <a:gd name="connsiteY2" fmla="*/ 3266 h 433093"/>
              <a:gd name="connsiteX3" fmla="*/ 4118977 w 4251763"/>
              <a:gd name="connsiteY3" fmla="*/ 432548 h 433093"/>
              <a:gd name="connsiteX4" fmla="*/ 0 w 4251763"/>
              <a:gd name="connsiteY4" fmla="*/ 433093 h 433093"/>
              <a:gd name="connsiteX0" fmla="*/ 0 w 4251763"/>
              <a:gd name="connsiteY0" fmla="*/ 429827 h 429827"/>
              <a:gd name="connsiteX1" fmla="*/ 1347 w 4251763"/>
              <a:gd name="connsiteY1" fmla="*/ 6792 h 429827"/>
              <a:gd name="connsiteX2" fmla="*/ 4251763 w 4251763"/>
              <a:gd name="connsiteY2" fmla="*/ 0 h 429827"/>
              <a:gd name="connsiteX3" fmla="*/ 4118977 w 4251763"/>
              <a:gd name="connsiteY3" fmla="*/ 429282 h 429827"/>
              <a:gd name="connsiteX4" fmla="*/ 0 w 4251763"/>
              <a:gd name="connsiteY4" fmla="*/ 429827 h 429827"/>
              <a:gd name="connsiteX0" fmla="*/ 0 w 4251763"/>
              <a:gd name="connsiteY0" fmla="*/ 430579 h 430579"/>
              <a:gd name="connsiteX1" fmla="*/ 4671 w 4251763"/>
              <a:gd name="connsiteY1" fmla="*/ 0 h 430579"/>
              <a:gd name="connsiteX2" fmla="*/ 4251763 w 4251763"/>
              <a:gd name="connsiteY2" fmla="*/ 752 h 430579"/>
              <a:gd name="connsiteX3" fmla="*/ 4118977 w 4251763"/>
              <a:gd name="connsiteY3" fmla="*/ 430034 h 430579"/>
              <a:gd name="connsiteX4" fmla="*/ 0 w 4251763"/>
              <a:gd name="connsiteY4" fmla="*/ 430579 h 430579"/>
              <a:gd name="connsiteX0" fmla="*/ 1975 w 4253738"/>
              <a:gd name="connsiteY0" fmla="*/ 429827 h 429827"/>
              <a:gd name="connsiteX1" fmla="*/ 0 w 4253738"/>
              <a:gd name="connsiteY1" fmla="*/ 4278 h 429827"/>
              <a:gd name="connsiteX2" fmla="*/ 4253738 w 4253738"/>
              <a:gd name="connsiteY2" fmla="*/ 0 h 429827"/>
              <a:gd name="connsiteX3" fmla="*/ 4120952 w 4253738"/>
              <a:gd name="connsiteY3" fmla="*/ 429282 h 429827"/>
              <a:gd name="connsiteX4" fmla="*/ 1975 w 4253738"/>
              <a:gd name="connsiteY4" fmla="*/ 429827 h 429827"/>
              <a:gd name="connsiteX0" fmla="*/ 1975 w 4253738"/>
              <a:gd name="connsiteY0" fmla="*/ 430579 h 430579"/>
              <a:gd name="connsiteX1" fmla="*/ 0 w 4253738"/>
              <a:gd name="connsiteY1" fmla="*/ 0 h 430579"/>
              <a:gd name="connsiteX2" fmla="*/ 4253738 w 4253738"/>
              <a:gd name="connsiteY2" fmla="*/ 752 h 430579"/>
              <a:gd name="connsiteX3" fmla="*/ 4120952 w 4253738"/>
              <a:gd name="connsiteY3" fmla="*/ 430034 h 430579"/>
              <a:gd name="connsiteX4" fmla="*/ 1975 w 4253738"/>
              <a:gd name="connsiteY4" fmla="*/ 430579 h 43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3738" h="430579">
                <a:moveTo>
                  <a:pt x="1975" y="430579"/>
                </a:moveTo>
                <a:cubicBezTo>
                  <a:pt x="1317" y="288729"/>
                  <a:pt x="658" y="141850"/>
                  <a:pt x="0" y="0"/>
                </a:cubicBezTo>
                <a:lnTo>
                  <a:pt x="4253738" y="752"/>
                </a:lnTo>
                <a:lnTo>
                  <a:pt x="4120952" y="430034"/>
                </a:lnTo>
                <a:lnTo>
                  <a:pt x="1975" y="430579"/>
                </a:lnTo>
                <a:close/>
              </a:path>
            </a:pathLst>
          </a:custGeom>
          <a:solidFill>
            <a:srgbClr val="004A6B"/>
          </a:solidFill>
          <a:ln>
            <a:noFill/>
          </a:ln>
        </p:spPr>
        <p:txBody>
          <a:bodyPr vert="horz" wrap="none" lIns="288000" tIns="108000" rIns="288000" bIns="10800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6pPr>
            <a:lvl7pPr marL="169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7pPr>
            <a:lvl8pPr marL="187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8pPr>
            <a:lvl9pPr marL="2088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Next VTS Generation</a:t>
            </a:r>
            <a:endParaRPr lang="en-US" sz="20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784" y="5003973"/>
            <a:ext cx="3268064" cy="2088232"/>
          </a:xfrm>
          <a:prstGeom prst="rect">
            <a:avLst/>
          </a:prstGeom>
        </p:spPr>
      </p:pic>
      <p:sp>
        <p:nvSpPr>
          <p:cNvPr id="55" name="Текст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22E3952C-94C8-4012-AACC-6BB50C961442}"/>
              </a:ext>
            </a:extLst>
          </p:cNvPr>
          <p:cNvSpPr>
            <a:spLocks noGrp="1"/>
          </p:cNvSpPr>
          <p:nvPr/>
        </p:nvSpPr>
        <p:spPr bwMode="ltGray">
          <a:xfrm>
            <a:off x="510245" y="5027283"/>
            <a:ext cx="2867444" cy="495108"/>
          </a:xfrm>
          <a:custGeom>
            <a:avLst/>
            <a:gdLst>
              <a:gd name="connsiteX0" fmla="*/ 0 w 4463369"/>
              <a:gd name="connsiteY0" fmla="*/ 423863 h 423863"/>
              <a:gd name="connsiteX1" fmla="*/ 247481 w 4463369"/>
              <a:gd name="connsiteY1" fmla="*/ 0 h 423863"/>
              <a:gd name="connsiteX2" fmla="*/ 4463369 w 4463369"/>
              <a:gd name="connsiteY2" fmla="*/ 0 h 423863"/>
              <a:gd name="connsiteX3" fmla="*/ 4215888 w 4463369"/>
              <a:gd name="connsiteY3" fmla="*/ 423863 h 423863"/>
              <a:gd name="connsiteX4" fmla="*/ 0 w 4463369"/>
              <a:gd name="connsiteY4" fmla="*/ 423863 h 423863"/>
              <a:gd name="connsiteX0" fmla="*/ 0 w 4223883"/>
              <a:gd name="connsiteY0" fmla="*/ 412978 h 423863"/>
              <a:gd name="connsiteX1" fmla="*/ 7995 w 4223883"/>
              <a:gd name="connsiteY1" fmla="*/ 0 h 423863"/>
              <a:gd name="connsiteX2" fmla="*/ 4223883 w 4223883"/>
              <a:gd name="connsiteY2" fmla="*/ 0 h 423863"/>
              <a:gd name="connsiteX3" fmla="*/ 3976402 w 4223883"/>
              <a:gd name="connsiteY3" fmla="*/ 423863 h 423863"/>
              <a:gd name="connsiteX4" fmla="*/ 0 w 4223883"/>
              <a:gd name="connsiteY4" fmla="*/ 412978 h 423863"/>
              <a:gd name="connsiteX0" fmla="*/ 0 w 4223883"/>
              <a:gd name="connsiteY0" fmla="*/ 412978 h 435062"/>
              <a:gd name="connsiteX1" fmla="*/ 7995 w 4223883"/>
              <a:gd name="connsiteY1" fmla="*/ 0 h 435062"/>
              <a:gd name="connsiteX2" fmla="*/ 4223883 w 4223883"/>
              <a:gd name="connsiteY2" fmla="*/ 0 h 435062"/>
              <a:gd name="connsiteX3" fmla="*/ 4118977 w 4223883"/>
              <a:gd name="connsiteY3" fmla="*/ 435062 h 435062"/>
              <a:gd name="connsiteX4" fmla="*/ 0 w 4223883"/>
              <a:gd name="connsiteY4" fmla="*/ 412978 h 435062"/>
              <a:gd name="connsiteX0" fmla="*/ 0 w 4251763"/>
              <a:gd name="connsiteY0" fmla="*/ 412978 h 435062"/>
              <a:gd name="connsiteX1" fmla="*/ 7995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12978 h 435062"/>
              <a:gd name="connsiteX0" fmla="*/ 0 w 4251763"/>
              <a:gd name="connsiteY0" fmla="*/ 412978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12978 h 435062"/>
              <a:gd name="connsiteX0" fmla="*/ 0 w 4251763"/>
              <a:gd name="connsiteY0" fmla="*/ 420522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20522 h 435062"/>
              <a:gd name="connsiteX0" fmla="*/ 0 w 4251763"/>
              <a:gd name="connsiteY0" fmla="*/ 438123 h 438123"/>
              <a:gd name="connsiteX1" fmla="*/ 1347 w 4251763"/>
              <a:gd name="connsiteY1" fmla="*/ 0 h 438123"/>
              <a:gd name="connsiteX2" fmla="*/ 4251763 w 4251763"/>
              <a:gd name="connsiteY2" fmla="*/ 3266 h 438123"/>
              <a:gd name="connsiteX3" fmla="*/ 4118977 w 4251763"/>
              <a:gd name="connsiteY3" fmla="*/ 435062 h 438123"/>
              <a:gd name="connsiteX4" fmla="*/ 0 w 4251763"/>
              <a:gd name="connsiteY4" fmla="*/ 438123 h 438123"/>
              <a:gd name="connsiteX0" fmla="*/ 0 w 4251763"/>
              <a:gd name="connsiteY0" fmla="*/ 433093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33093 h 435062"/>
              <a:gd name="connsiteX0" fmla="*/ 0 w 4251763"/>
              <a:gd name="connsiteY0" fmla="*/ 433093 h 433093"/>
              <a:gd name="connsiteX1" fmla="*/ 1347 w 4251763"/>
              <a:gd name="connsiteY1" fmla="*/ 0 h 433093"/>
              <a:gd name="connsiteX2" fmla="*/ 4251763 w 4251763"/>
              <a:gd name="connsiteY2" fmla="*/ 3266 h 433093"/>
              <a:gd name="connsiteX3" fmla="*/ 4118977 w 4251763"/>
              <a:gd name="connsiteY3" fmla="*/ 432548 h 433093"/>
              <a:gd name="connsiteX4" fmla="*/ 0 w 4251763"/>
              <a:gd name="connsiteY4" fmla="*/ 433093 h 433093"/>
              <a:gd name="connsiteX0" fmla="*/ 0 w 4251763"/>
              <a:gd name="connsiteY0" fmla="*/ 433093 h 433093"/>
              <a:gd name="connsiteX1" fmla="*/ 1347 w 4251763"/>
              <a:gd name="connsiteY1" fmla="*/ 0 h 433093"/>
              <a:gd name="connsiteX2" fmla="*/ 4251763 w 4251763"/>
              <a:gd name="connsiteY2" fmla="*/ 3266 h 433093"/>
              <a:gd name="connsiteX3" fmla="*/ 4118977 w 4251763"/>
              <a:gd name="connsiteY3" fmla="*/ 432548 h 433093"/>
              <a:gd name="connsiteX4" fmla="*/ 0 w 4251763"/>
              <a:gd name="connsiteY4" fmla="*/ 433093 h 433093"/>
              <a:gd name="connsiteX0" fmla="*/ 0 w 4251763"/>
              <a:gd name="connsiteY0" fmla="*/ 429827 h 429827"/>
              <a:gd name="connsiteX1" fmla="*/ 1347 w 4251763"/>
              <a:gd name="connsiteY1" fmla="*/ 6792 h 429827"/>
              <a:gd name="connsiteX2" fmla="*/ 4251763 w 4251763"/>
              <a:gd name="connsiteY2" fmla="*/ 0 h 429827"/>
              <a:gd name="connsiteX3" fmla="*/ 4118977 w 4251763"/>
              <a:gd name="connsiteY3" fmla="*/ 429282 h 429827"/>
              <a:gd name="connsiteX4" fmla="*/ 0 w 4251763"/>
              <a:gd name="connsiteY4" fmla="*/ 429827 h 429827"/>
              <a:gd name="connsiteX0" fmla="*/ 0 w 4251763"/>
              <a:gd name="connsiteY0" fmla="*/ 430579 h 430579"/>
              <a:gd name="connsiteX1" fmla="*/ 4671 w 4251763"/>
              <a:gd name="connsiteY1" fmla="*/ 0 h 430579"/>
              <a:gd name="connsiteX2" fmla="*/ 4251763 w 4251763"/>
              <a:gd name="connsiteY2" fmla="*/ 752 h 430579"/>
              <a:gd name="connsiteX3" fmla="*/ 4118977 w 4251763"/>
              <a:gd name="connsiteY3" fmla="*/ 430034 h 430579"/>
              <a:gd name="connsiteX4" fmla="*/ 0 w 4251763"/>
              <a:gd name="connsiteY4" fmla="*/ 430579 h 430579"/>
              <a:gd name="connsiteX0" fmla="*/ 1975 w 4253738"/>
              <a:gd name="connsiteY0" fmla="*/ 429827 h 429827"/>
              <a:gd name="connsiteX1" fmla="*/ 0 w 4253738"/>
              <a:gd name="connsiteY1" fmla="*/ 4278 h 429827"/>
              <a:gd name="connsiteX2" fmla="*/ 4253738 w 4253738"/>
              <a:gd name="connsiteY2" fmla="*/ 0 h 429827"/>
              <a:gd name="connsiteX3" fmla="*/ 4120952 w 4253738"/>
              <a:gd name="connsiteY3" fmla="*/ 429282 h 429827"/>
              <a:gd name="connsiteX4" fmla="*/ 1975 w 4253738"/>
              <a:gd name="connsiteY4" fmla="*/ 429827 h 429827"/>
              <a:gd name="connsiteX0" fmla="*/ 1975 w 4253738"/>
              <a:gd name="connsiteY0" fmla="*/ 430579 h 430579"/>
              <a:gd name="connsiteX1" fmla="*/ 0 w 4253738"/>
              <a:gd name="connsiteY1" fmla="*/ 0 h 430579"/>
              <a:gd name="connsiteX2" fmla="*/ 4253738 w 4253738"/>
              <a:gd name="connsiteY2" fmla="*/ 752 h 430579"/>
              <a:gd name="connsiteX3" fmla="*/ 4120952 w 4253738"/>
              <a:gd name="connsiteY3" fmla="*/ 430034 h 430579"/>
              <a:gd name="connsiteX4" fmla="*/ 1975 w 4253738"/>
              <a:gd name="connsiteY4" fmla="*/ 430579 h 43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3738" h="430579">
                <a:moveTo>
                  <a:pt x="1975" y="430579"/>
                </a:moveTo>
                <a:cubicBezTo>
                  <a:pt x="1317" y="288729"/>
                  <a:pt x="658" y="141850"/>
                  <a:pt x="0" y="0"/>
                </a:cubicBezTo>
                <a:lnTo>
                  <a:pt x="4253738" y="752"/>
                </a:lnTo>
                <a:lnTo>
                  <a:pt x="4120952" y="430034"/>
                </a:lnTo>
                <a:lnTo>
                  <a:pt x="1975" y="430579"/>
                </a:lnTo>
                <a:close/>
              </a:path>
            </a:pathLst>
          </a:custGeom>
          <a:solidFill>
            <a:srgbClr val="004A6B"/>
          </a:solidFill>
          <a:ln>
            <a:noFill/>
          </a:ln>
        </p:spPr>
        <p:txBody>
          <a:bodyPr vert="horz" wrap="none" lIns="288000" tIns="108000" rIns="288000" bIns="10800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6pPr>
            <a:lvl7pPr marL="169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7pPr>
            <a:lvl8pPr marL="187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8pPr>
            <a:lvl9pPr marL="2088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STC SAFETY MODULE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4467" y="187325"/>
            <a:ext cx="3311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INNOVATION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6304" y="15602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48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467" y="187325"/>
            <a:ext cx="3311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WE AIM</a:t>
            </a:r>
            <a:endParaRPr lang="bg-BG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96304" y="35421"/>
            <a:ext cx="14398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/>
                </a:solidFill>
                <a:latin typeface="+mj-lt"/>
              </a:rPr>
              <a:t>BPI Co.</a:t>
            </a:r>
            <a:endParaRPr lang="bg-BG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idx="4294967295"/>
          </p:nvPr>
        </p:nvSpPr>
        <p:spPr>
          <a:xfrm>
            <a:off x="503808" y="1619597"/>
            <a:ext cx="9144000" cy="936104"/>
          </a:xfrm>
          <a:extLst/>
        </p:spPr>
        <p:txBody>
          <a:bodyPr>
            <a:noAutofit/>
            <a:sp3d prstMaterial="softEdge">
              <a:bevelT w="0" h="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300" b="1" dirty="0" smtClean="0">
                <a:solidFill>
                  <a:schemeClr val="accent5">
                    <a:lumMod val="90000"/>
                    <a:lumOff val="10000"/>
                  </a:schemeClr>
                </a:solidFill>
                <a:cs typeface="Times New Roman" panose="02020603050405020304" pitchFamily="18" charset="0"/>
              </a:rPr>
              <a:t>Expected effects, result of the safety, environmental and electronic governance politics of BPI Co.</a:t>
            </a:r>
            <a:endParaRPr lang="bg-BG" sz="3300" b="1" dirty="0">
              <a:solidFill>
                <a:schemeClr val="accent5">
                  <a:lumMod val="90000"/>
                  <a:lumOff val="1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76287" y="3131765"/>
            <a:ext cx="9144000" cy="2223045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1200"/>
              </a:spcAft>
              <a:buClr>
                <a:schemeClr val="accent4">
                  <a:lumMod val="50000"/>
                </a:schemeClr>
              </a:buClr>
            </a:pPr>
            <a:r>
              <a:rPr lang="en-US" sz="20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Improved safety of navigation and improved protection of human life at sea</a:t>
            </a:r>
            <a:r>
              <a:rPr lang="bg-BG" sz="2000" dirty="0" smtClean="0">
                <a:solidFill>
                  <a:srgbClr val="0F6FC6">
                    <a:lumMod val="50000"/>
                  </a:srgbClr>
                </a:solidFill>
                <a:latin typeface="+mj-lt"/>
              </a:rPr>
              <a:t>;</a:t>
            </a:r>
            <a:endParaRPr lang="en-GB" sz="2000" dirty="0">
              <a:solidFill>
                <a:srgbClr val="0F6FC6">
                  <a:lumMod val="50000"/>
                </a:srgbClr>
              </a:solidFill>
              <a:latin typeface="+mj-lt"/>
            </a:endParaRPr>
          </a:p>
          <a:p>
            <a:pPr defTabSz="914400">
              <a:spcAft>
                <a:spcPts val="1200"/>
              </a:spcAft>
              <a:buClr>
                <a:schemeClr val="accent4">
                  <a:lumMod val="50000"/>
                </a:schemeClr>
              </a:buClr>
            </a:pPr>
            <a:r>
              <a:rPr lang="en-US" sz="20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Improved environmental protection</a:t>
            </a:r>
            <a:r>
              <a:rPr lang="en-US" sz="2000" dirty="0" smtClean="0">
                <a:solidFill>
                  <a:srgbClr val="0F6FC6">
                    <a:lumMod val="50000"/>
                  </a:srgbClr>
                </a:solidFill>
                <a:latin typeface="+mj-lt"/>
              </a:rPr>
              <a:t>;</a:t>
            </a:r>
            <a:endParaRPr lang="en-GB" sz="2000" dirty="0">
              <a:solidFill>
                <a:srgbClr val="0F6FC6">
                  <a:lumMod val="50000"/>
                </a:srgbClr>
              </a:solidFill>
              <a:latin typeface="+mj-lt"/>
            </a:endParaRPr>
          </a:p>
          <a:p>
            <a:pPr defTabSz="914400">
              <a:spcAft>
                <a:spcPts val="1200"/>
              </a:spcAft>
              <a:buClr>
                <a:schemeClr val="accent4">
                  <a:lumMod val="50000"/>
                </a:schemeClr>
              </a:buClr>
            </a:pPr>
            <a:r>
              <a:rPr lang="en-US" sz="20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Improved b2g dialogue for enhanced law enforcement and improved safety and security of the ports</a:t>
            </a:r>
            <a:r>
              <a:rPr lang="en-US" sz="2000" dirty="0" smtClean="0">
                <a:solidFill>
                  <a:srgbClr val="0F6FC6">
                    <a:lumMod val="50000"/>
                  </a:srgbClr>
                </a:solidFill>
                <a:latin typeface="+mj-lt"/>
              </a:rPr>
              <a:t>;</a:t>
            </a:r>
            <a:endParaRPr lang="en-GB" sz="2000" dirty="0">
              <a:solidFill>
                <a:srgbClr val="0F6FC6">
                  <a:lumMod val="50000"/>
                </a:srgbClr>
              </a:solidFill>
              <a:latin typeface="+mj-lt"/>
            </a:endParaRPr>
          </a:p>
          <a:p>
            <a:pPr defTabSz="914400">
              <a:spcAft>
                <a:spcPts val="1200"/>
              </a:spcAft>
              <a:buClr>
                <a:schemeClr val="accent4">
                  <a:lumMod val="50000"/>
                </a:schemeClr>
              </a:buClr>
            </a:pPr>
            <a:r>
              <a:rPr lang="en-US" sz="20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Improved efficiency and </a:t>
            </a:r>
            <a:r>
              <a:rPr lang="en-US" sz="2000" dirty="0" smtClean="0">
                <a:solidFill>
                  <a:srgbClr val="0F6FC6">
                    <a:lumMod val="50000"/>
                  </a:srgbClr>
                </a:solidFill>
                <a:latin typeface="+mj-lt"/>
              </a:rPr>
              <a:t>competitiveness </a:t>
            </a:r>
            <a:r>
              <a:rPr lang="en-US" sz="20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of Bulgarian ports.</a:t>
            </a:r>
            <a:endParaRPr lang="en-GB" sz="2000" dirty="0">
              <a:solidFill>
                <a:srgbClr val="0F6FC6">
                  <a:lumMod val="50000"/>
                </a:srgb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94736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13"/>
          <p:cNvSpPr>
            <a:spLocks noChangeArrowheads="1"/>
          </p:cNvSpPr>
          <p:nvPr/>
        </p:nvSpPr>
        <p:spPr bwMode="auto">
          <a:xfrm>
            <a:off x="648070" y="4852406"/>
            <a:ext cx="820866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defTabSz="1007943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bg-BG" sz="6000" b="1" dirty="0" smtClean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                     ATTENTION</a:t>
            </a:r>
            <a:r>
              <a:rPr lang="en-US" altLang="bg-BG" sz="6000" b="1" dirty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!</a:t>
            </a:r>
            <a:endParaRPr lang="bg-BG" altLang="bg-BG" sz="6000" b="1" dirty="0">
              <a:solidFill>
                <a:srgbClr val="0F6FC6">
                  <a:lumMod val="50000"/>
                </a:srgbClr>
              </a:solidFill>
              <a:latin typeface="Cambria" panose="0204050305040603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96414" y="395461"/>
            <a:ext cx="50605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bg-BG" sz="6000" b="1" dirty="0" smtClean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THANK </a:t>
            </a:r>
            <a:r>
              <a:rPr lang="en-US" altLang="bg-BG" sz="6000" b="1" dirty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YOU </a:t>
            </a:r>
            <a:endParaRPr lang="en-GB" sz="6000" dirty="0"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02621" y="1900078"/>
            <a:ext cx="16462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07943" eaLnBrk="1" hangingPunct="1">
              <a:defRPr/>
            </a:pPr>
            <a:r>
              <a:rPr lang="en-US" altLang="bg-BG" sz="6000" b="1" dirty="0" smtClean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FOR</a:t>
            </a:r>
            <a:endParaRPr lang="en-GB" sz="6000" dirty="0">
              <a:latin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15645" y="3563813"/>
            <a:ext cx="24379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bg-BG" b="1" dirty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altLang="bg-BG" b="1" dirty="0" smtClean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   </a:t>
            </a:r>
            <a:r>
              <a:rPr lang="en-US" altLang="bg-BG" sz="6000" b="1" dirty="0" smtClean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YOUR</a:t>
            </a:r>
            <a:r>
              <a:rPr lang="en-US" altLang="bg-BG" b="1" dirty="0" smtClean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76719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2">
      <a:dk1>
        <a:srgbClr val="000000"/>
      </a:dk1>
      <a:lt1>
        <a:srgbClr val="031E37"/>
      </a:lt1>
      <a:dk2>
        <a:srgbClr val="031E37"/>
      </a:dk2>
      <a:lt2>
        <a:srgbClr val="031E37"/>
      </a:lt2>
      <a:accent1>
        <a:srgbClr val="FFC000"/>
      </a:accent1>
      <a:accent2>
        <a:srgbClr val="053561"/>
      </a:accent2>
      <a:accent3>
        <a:srgbClr val="FFE599"/>
      </a:accent3>
      <a:accent4>
        <a:srgbClr val="053561"/>
      </a:accent4>
      <a:accent5>
        <a:srgbClr val="031E37"/>
      </a:accent5>
      <a:accent6>
        <a:srgbClr val="052E53"/>
      </a:accent6>
      <a:hlink>
        <a:srgbClr val="052E53"/>
      </a:hlink>
      <a:folHlink>
        <a:srgbClr val="031E37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4084</TotalTime>
  <Words>1519</Words>
  <Application>Microsoft Office PowerPoint</Application>
  <PresentationFormat>Custom</PresentationFormat>
  <Paragraphs>244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Microsoft YaHei</vt:lpstr>
      <vt:lpstr>Arial</vt:lpstr>
      <vt:lpstr>Calibri</vt:lpstr>
      <vt:lpstr>Cambria</vt:lpstr>
      <vt:lpstr>Constantia</vt:lpstr>
      <vt:lpstr>EUAlbertina</vt:lpstr>
      <vt:lpstr>Segoe UI</vt:lpstr>
      <vt:lpstr>Times New Roman</vt:lpstr>
      <vt:lpstr>Wingdings</vt:lpstr>
      <vt:lpstr>Wingdings 2</vt:lpstr>
      <vt:lpstr>Flow</vt:lpstr>
      <vt:lpstr>1_Flow</vt:lpstr>
      <vt:lpstr> “Management, Information services and provision of Navigational Safety in the Maritime Spaces and Ports of Bulgaria –  Systems, Innovation and Future”</vt:lpstr>
      <vt:lpstr>The Company </vt:lpstr>
      <vt:lpstr>Vessel Traffic Services Authority – Black Sea Directorate – composition and personnel </vt:lpstr>
      <vt:lpstr>Services provided </vt:lpstr>
      <vt:lpstr>Improved safety and security of merchant shipping</vt:lpstr>
      <vt:lpstr>PowerPoint Presentation</vt:lpstr>
      <vt:lpstr>Integrated system for safety of navigation </vt:lpstr>
      <vt:lpstr>Improved port safety and efficiency via digitalization of inner navigation planning </vt:lpstr>
      <vt:lpstr>Improved port efficiency via digitalization of the mandatory ship documentation – MSW </vt:lpstr>
      <vt:lpstr>Improved port efficiency via digitalization of the information flow in the logistic chains </vt:lpstr>
      <vt:lpstr>Integrated Information Environment in Bulgarian  Ports</vt:lpstr>
      <vt:lpstr>Bulgarian part of the GMDSS, provided by Varna-radio</vt:lpstr>
      <vt:lpstr>Virtual Aids to Navigation </vt:lpstr>
      <vt:lpstr>Artificial intelligence in navigation </vt:lpstr>
      <vt:lpstr>Expected effects, result of the safety, environmental and electronic governance politics of BPI Co.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 of Burgas</dc:title>
  <dc:creator>Alexander Georgiev</dc:creator>
  <cp:lastModifiedBy>Neli Velinova</cp:lastModifiedBy>
  <cp:revision>344</cp:revision>
  <cp:lastPrinted>2016-09-14T09:36:35Z</cp:lastPrinted>
  <dcterms:created xsi:type="dcterms:W3CDTF">2016-09-14T08:02:08Z</dcterms:created>
  <dcterms:modified xsi:type="dcterms:W3CDTF">2020-11-25T09:30:31Z</dcterms:modified>
</cp:coreProperties>
</file>