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sdx" ContentType="application/vnd.ms-visio.drawing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0" r:id="rId4"/>
    <p:sldId id="270" r:id="rId5"/>
    <p:sldId id="274" r:id="rId6"/>
    <p:sldId id="272" r:id="rId7"/>
    <p:sldId id="273" r:id="rId8"/>
    <p:sldId id="264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0" y="7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DDFDE-A025-4C00-8F30-8D623AE8B7D7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362F3-1124-4C28-A238-5F72080AD81A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1230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362F3-1124-4C28-A238-5F72080AD81A}" type="slidenum">
              <a:rPr lang="bg-BG" smtClean="0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06636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362F3-1124-4C28-A238-5F72080AD81A}" type="slidenum">
              <a:rPr lang="bg-BG" smtClean="0"/>
              <a:t>8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97227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05839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68045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1702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112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43486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2725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61342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71437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0438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29575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74842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 t="1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C0D7D-2F73-4C06-9A06-6B27FB2652F0}" type="datetimeFigureOut">
              <a:rPr lang="bg-BG" smtClean="0"/>
              <a:t>19.04.2021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BB470-0094-49EC-8439-2145727AE77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3991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://www.eufunds.bg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ufunds.bg/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eufunds.bg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://www.eufunds.bg/" TargetMode="Externa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2.pn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eufunds.bg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Visio_Drawing11111111111111111.vsdx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hyperlink" Target="http://www.eufunds.bg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eufunds.bg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292" y="2492896"/>
            <a:ext cx="5688632" cy="2914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6"/>
          <a:stretch/>
        </p:blipFill>
        <p:spPr bwMode="auto">
          <a:xfrm>
            <a:off x="251520" y="29180"/>
            <a:ext cx="2372880" cy="828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9180"/>
            <a:ext cx="2510790" cy="878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одзаглавие 2"/>
          <p:cNvSpPr>
            <a:spLocks noGrp="1"/>
          </p:cNvSpPr>
          <p:nvPr>
            <p:ph type="subTitle" idx="1"/>
          </p:nvPr>
        </p:nvSpPr>
        <p:spPr>
          <a:xfrm>
            <a:off x="162022" y="6142464"/>
            <a:ext cx="8856984" cy="694928"/>
          </a:xfrm>
        </p:spPr>
        <p:txBody>
          <a:bodyPr>
            <a:normAutofit fontScale="25000" lnSpcReduction="20000"/>
          </a:bodyPr>
          <a:lstStyle/>
          <a:p>
            <a:r>
              <a:rPr lang="bg-BG" i="1" dirty="0"/>
              <a:t>----------------------------------</a:t>
            </a:r>
            <a:r>
              <a:rPr lang="ru-RU" i="1" dirty="0"/>
              <a:t>---</a:t>
            </a:r>
            <a:r>
              <a:rPr lang="bg-BG" i="1" dirty="0"/>
              <a:t>----------------- </a:t>
            </a:r>
            <a:r>
              <a:rPr lang="en-US" i="1" u="sng" dirty="0">
                <a:hlinkClick r:id="rId5"/>
              </a:rPr>
              <a:t>www</a:t>
            </a:r>
            <a:r>
              <a:rPr lang="ru-RU" i="1" u="sng" dirty="0">
                <a:hlinkClick r:id="rId5"/>
              </a:rPr>
              <a:t>.</a:t>
            </a:r>
            <a:r>
              <a:rPr lang="en-US" i="1" u="sng" dirty="0" err="1">
                <a:hlinkClick r:id="rId5"/>
              </a:rPr>
              <a:t>eufunds</a:t>
            </a:r>
            <a:r>
              <a:rPr lang="ru-RU" i="1" u="sng" dirty="0">
                <a:hlinkClick r:id="rId5"/>
              </a:rPr>
              <a:t>.</a:t>
            </a:r>
            <a:r>
              <a:rPr lang="en-US" i="1" u="sng" dirty="0" err="1">
                <a:hlinkClick r:id="rId5"/>
              </a:rPr>
              <a:t>bg</a:t>
            </a:r>
            <a:r>
              <a:rPr lang="ru-RU" i="1" dirty="0"/>
              <a:t> ------------------------------------------------------</a:t>
            </a:r>
            <a:endParaRPr lang="bg-BG" dirty="0"/>
          </a:p>
          <a:p>
            <a:r>
              <a:rPr lang="ru-RU" i="1" dirty="0"/>
              <a:t> </a:t>
            </a:r>
            <a:endParaRPr lang="bg-BG" dirty="0"/>
          </a:p>
          <a:p>
            <a:r>
              <a:rPr lang="bg-BG" b="1" i="1" dirty="0"/>
              <a:t>Проект </a:t>
            </a:r>
            <a:r>
              <a:rPr lang="bg-BG" i="1" dirty="0"/>
              <a:t> </a:t>
            </a:r>
            <a:r>
              <a:rPr lang="bg-BG" b="1" i="1" dirty="0"/>
              <a:t>№ BG16M1OP001-4.001-0015  „Доставка,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значение“,</a:t>
            </a:r>
            <a:r>
              <a:rPr lang="bg-BG" i="1" dirty="0"/>
              <a:t>  </a:t>
            </a:r>
            <a:r>
              <a:rPr lang="bg-BG" b="1" i="1" dirty="0"/>
              <a:t>финансиран от Оперативна програма „Транспорт и транспортна инфраструктура“ 2014-2020 г</a:t>
            </a:r>
            <a:r>
              <a:rPr lang="bg-BG" b="1" i="1" dirty="0" smtClean="0"/>
              <a:t>.,</a:t>
            </a:r>
            <a:r>
              <a:rPr lang="bg-BG" b="1" i="1" noProof="1" smtClean="0"/>
              <a:t> съфинансирана </a:t>
            </a:r>
            <a:r>
              <a:rPr lang="bg-BG" b="1" i="1" dirty="0" smtClean="0"/>
              <a:t>от </a:t>
            </a:r>
            <a:r>
              <a:rPr lang="bg-BG" b="1" i="1" dirty="0"/>
              <a:t>Европейския съюз чрез Европейските структурни и инвестиционни  фондове</a:t>
            </a:r>
            <a:endParaRPr lang="bg-BG" dirty="0"/>
          </a:p>
        </p:txBody>
      </p:sp>
      <p:pic>
        <p:nvPicPr>
          <p:cNvPr id="1027" name="Picture 3" descr="C:\Users\USER\Desktop\Лого с текст БГ -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1"/>
          <a:stretch/>
        </p:blipFill>
        <p:spPr bwMode="auto">
          <a:xfrm>
            <a:off x="3059832" y="29180"/>
            <a:ext cx="2617552" cy="77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52184" y="1124744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1600" b="1" dirty="0">
                <a:latin typeface="Times New Roman"/>
                <a:ea typeface="Times New Roman"/>
              </a:rPr>
              <a:t>О</a:t>
            </a:r>
            <a:r>
              <a:rPr lang="bg-BG" sz="1600" b="1" dirty="0" smtClean="0">
                <a:latin typeface="Times New Roman"/>
                <a:ea typeface="Times New Roman"/>
              </a:rPr>
              <a:t>ткриващо </a:t>
            </a:r>
            <a:r>
              <a:rPr lang="bg-BG" sz="1600" b="1" dirty="0">
                <a:latin typeface="Times New Roman"/>
                <a:ea typeface="Times New Roman"/>
              </a:rPr>
              <a:t>събитие</a:t>
            </a:r>
            <a:endParaRPr lang="bg-BG" sz="16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bg-BG" sz="1600" b="1" dirty="0">
                <a:latin typeface="Times New Roman"/>
                <a:ea typeface="Times New Roman"/>
              </a:rPr>
              <a:t> по проект </a:t>
            </a:r>
            <a:r>
              <a:rPr lang="bg-BG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BG16M1OP001-4.001-0015  „Доставка,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значение“</a:t>
            </a:r>
            <a:endParaRPr lang="bg-BG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2286000" y="544522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1400" b="1" dirty="0" smtClean="0">
                <a:latin typeface="Times New Roman" pitchFamily="18" charset="0"/>
                <a:cs typeface="Times New Roman" pitchFamily="18" charset="0"/>
              </a:rPr>
              <a:t>20.04.2021 </a:t>
            </a:r>
            <a:r>
              <a:rPr lang="bg-BG" sz="1400" b="1" dirty="0">
                <a:latin typeface="Times New Roman" pitchFamily="18" charset="0"/>
                <a:cs typeface="Times New Roman" pitchFamily="18" charset="0"/>
              </a:rPr>
              <a:t>г.</a:t>
            </a:r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1400" b="1" dirty="0" smtClean="0">
                <a:latin typeface="Times New Roman" pitchFamily="18" charset="0"/>
                <a:cs typeface="Times New Roman" pitchFamily="18" charset="0"/>
              </a:rPr>
              <a:t>Онлайн</a:t>
            </a:r>
            <a:endParaRPr lang="bg-BG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91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ДЪРЖАВНО ПРЕДПРИЯТИЕ „ПРИСТАНИЩНА ИНФРАСТРУКТУРА“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ДППИ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управителен орган на българските пристанища за обществен транспорт.</a:t>
            </a:r>
            <a:r>
              <a:rPr 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361950">
              <a:buNone/>
            </a:pPr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ДППИ: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Отговаря 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развитието и модернизацията на българските пристанища;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Предоставя услуги по информационно обслужване на корабоплаването;</a:t>
            </a: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 достъпа до българските </a:t>
            </a:r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пристанища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Събира такси за </a:t>
            </a:r>
            <a:r>
              <a:rPr lang="bg-BG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приемане и обработване на отпадъци </a:t>
            </a:r>
            <a:r>
              <a:rPr lang="bg-BG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bg-BG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резултат от корабоплавателна </a:t>
            </a:r>
            <a:r>
              <a:rPr lang="bg-BG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дейност</a:t>
            </a:r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пристанищата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обществен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Поддържа </a:t>
            </a:r>
            <a:r>
              <a:rPr lang="bg-BG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сили и средства за участие в спасителни и неотложни аварийно-възстановителни работи, извършвани в акваториите на пристанищата </a:t>
            </a:r>
            <a:r>
              <a:rPr lang="bg-BG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bg-BG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обществен </a:t>
            </a:r>
            <a:r>
              <a:rPr lang="bg-BG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транспорт, </a:t>
            </a:r>
            <a:r>
              <a:rPr lang="bg-BG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съответствие с Националния план за защита при </a:t>
            </a:r>
            <a:r>
              <a:rPr lang="bg-BG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бедствия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\\hq\Profiles\m.ganchovska\Desktop\2021\винил ДПП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43" y="3589449"/>
            <a:ext cx="7814914" cy="266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60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"/>
            <a:lum/>
          </a:blip>
          <a:srcRect/>
          <a:stretch>
            <a:fillRect t="1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Resized Mar4 0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681" y="1340768"/>
            <a:ext cx="2603860" cy="171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icture 1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934" y="3645024"/>
            <a:ext cx="2626935" cy="1968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6"/>
          <a:stretch/>
        </p:blipFill>
        <p:spPr bwMode="auto">
          <a:xfrm>
            <a:off x="251520" y="29180"/>
            <a:ext cx="2372880" cy="828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1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9180"/>
            <a:ext cx="2510790" cy="878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одзаглавие 2"/>
          <p:cNvSpPr>
            <a:spLocks noGrp="1"/>
          </p:cNvSpPr>
          <p:nvPr>
            <p:ph type="subTitle" idx="1"/>
          </p:nvPr>
        </p:nvSpPr>
        <p:spPr>
          <a:xfrm>
            <a:off x="162022" y="6142464"/>
            <a:ext cx="8856984" cy="694928"/>
          </a:xfrm>
        </p:spPr>
        <p:txBody>
          <a:bodyPr>
            <a:normAutofit fontScale="25000" lnSpcReduction="20000"/>
          </a:bodyPr>
          <a:lstStyle/>
          <a:p>
            <a:r>
              <a:rPr lang="bg-BG" i="1" dirty="0"/>
              <a:t>----------------------------------</a:t>
            </a:r>
            <a:r>
              <a:rPr lang="ru-RU" i="1" dirty="0"/>
              <a:t>---</a:t>
            </a:r>
            <a:r>
              <a:rPr lang="bg-BG" i="1" dirty="0"/>
              <a:t>----------------- </a:t>
            </a:r>
            <a:r>
              <a:rPr lang="en-US" i="1" u="sng" dirty="0">
                <a:hlinkClick r:id="rId8"/>
              </a:rPr>
              <a:t>www</a:t>
            </a:r>
            <a:r>
              <a:rPr lang="ru-RU" i="1" u="sng" dirty="0">
                <a:hlinkClick r:id="rId8"/>
              </a:rPr>
              <a:t>.</a:t>
            </a:r>
            <a:r>
              <a:rPr lang="en-US" i="1" u="sng" dirty="0" err="1">
                <a:hlinkClick r:id="rId8"/>
              </a:rPr>
              <a:t>eufunds</a:t>
            </a:r>
            <a:r>
              <a:rPr lang="ru-RU" i="1" u="sng" dirty="0">
                <a:hlinkClick r:id="rId8"/>
              </a:rPr>
              <a:t>.</a:t>
            </a:r>
            <a:r>
              <a:rPr lang="en-US" i="1" u="sng" dirty="0" err="1">
                <a:hlinkClick r:id="rId8"/>
              </a:rPr>
              <a:t>bg</a:t>
            </a:r>
            <a:r>
              <a:rPr lang="ru-RU" i="1" dirty="0"/>
              <a:t> ------------------------------------------------------</a:t>
            </a:r>
            <a:endParaRPr lang="bg-BG" dirty="0"/>
          </a:p>
          <a:p>
            <a:r>
              <a:rPr lang="ru-RU" i="1" dirty="0"/>
              <a:t> </a:t>
            </a:r>
            <a:endParaRPr lang="bg-BG" dirty="0"/>
          </a:p>
          <a:p>
            <a:r>
              <a:rPr lang="bg-BG" b="1" i="1" dirty="0"/>
              <a:t>Проект </a:t>
            </a:r>
            <a:r>
              <a:rPr lang="bg-BG" i="1" dirty="0"/>
              <a:t> </a:t>
            </a:r>
            <a:r>
              <a:rPr lang="bg-BG" b="1" i="1" dirty="0"/>
              <a:t>№ BG16M1OP001-4.001-0015  „Доставка,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значение“,</a:t>
            </a:r>
            <a:r>
              <a:rPr lang="bg-BG" i="1" dirty="0"/>
              <a:t>  </a:t>
            </a:r>
            <a:r>
              <a:rPr lang="bg-BG" b="1" i="1" dirty="0"/>
              <a:t>финансиран от Оперативна програма „Транспорт и транспортна инфраструктура“ 2014-2020 г., </a:t>
            </a:r>
            <a:r>
              <a:rPr lang="bg-BG" b="1" i="1" noProof="1" smtClean="0"/>
              <a:t>съфинансирана</a:t>
            </a:r>
            <a:r>
              <a:rPr lang="bg-BG" b="1" i="1" dirty="0" smtClean="0"/>
              <a:t> </a:t>
            </a:r>
            <a:r>
              <a:rPr lang="bg-BG" b="1" i="1" dirty="0"/>
              <a:t>от Европейския съюз чрез Европейските структурни и инвестиционни  фондове</a:t>
            </a:r>
            <a:endParaRPr lang="bg-BG" dirty="0"/>
          </a:p>
        </p:txBody>
      </p:sp>
      <p:pic>
        <p:nvPicPr>
          <p:cNvPr id="1027" name="Picture 3" descr="C:\Users\USER\Desktop\Лого с текст БГ -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1"/>
          <a:stretch/>
        </p:blipFill>
        <p:spPr bwMode="auto">
          <a:xfrm>
            <a:off x="3059832" y="29180"/>
            <a:ext cx="2617552" cy="77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9270" y="1159300"/>
            <a:ext cx="59766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400" b="1" dirty="0" smtClean="0">
                <a:latin typeface="Times New Roman" pitchFamily="18" charset="0"/>
                <a:cs typeface="Times New Roman" pitchFamily="18" charset="0"/>
              </a:rPr>
              <a:t>Проект „Доставка,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значение“</a:t>
            </a:r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Финансиран по Оперативна програма „Транспорт и транспортна инфраструктура“ 2014 – 2020 г. </a:t>
            </a:r>
            <a:endParaRPr lang="bg-BG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9664" y="2764391"/>
            <a:ext cx="573587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сновни </a:t>
            </a:r>
            <a:r>
              <a:rPr lang="bg-BG" sz="1400" b="1" dirty="0" smtClean="0">
                <a:latin typeface="Times New Roman" pitchFamily="18" charset="0"/>
                <a:cs typeface="Times New Roman" pitchFamily="18" charset="0"/>
              </a:rPr>
              <a:t>дейности: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Дейност 1: Доставка, монтаж и въвеждане в експлоатация на пристанищни приемни съоръжения (ППС) в българските речни и морски пристанища за обществен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транспорт;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Дейност 2: Доставка, монтаж и въвеждане в експлоатация на съоръжения за превенция и реагиране при експлоатационни и аварийни замърсявания (СПРЕАЗ) в българските пристанища за обществен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транспорт;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Дейност 3: Изпълнение и внедряване на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нтегрирана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информационна платформа в българските пристанища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00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"/>
            <a:lum/>
          </a:blip>
          <a:srcRect/>
          <a:stretch>
            <a:fillRect t="1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320" y="1980551"/>
            <a:ext cx="2718814" cy="3089381"/>
          </a:xfrm>
          <a:prstGeom prst="rect">
            <a:avLst/>
          </a:prstGeom>
        </p:spPr>
      </p:pic>
      <p:pic>
        <p:nvPicPr>
          <p:cNvPr id="5" name="Picture 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6"/>
          <a:stretch/>
        </p:blipFill>
        <p:spPr bwMode="auto">
          <a:xfrm>
            <a:off x="251520" y="29180"/>
            <a:ext cx="2372880" cy="828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9180"/>
            <a:ext cx="2510790" cy="878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одзаглавие 2"/>
          <p:cNvSpPr>
            <a:spLocks noGrp="1"/>
          </p:cNvSpPr>
          <p:nvPr>
            <p:ph type="subTitle" idx="1"/>
          </p:nvPr>
        </p:nvSpPr>
        <p:spPr>
          <a:xfrm>
            <a:off x="162022" y="6142464"/>
            <a:ext cx="8856984" cy="694928"/>
          </a:xfrm>
        </p:spPr>
        <p:txBody>
          <a:bodyPr>
            <a:normAutofit fontScale="25000" lnSpcReduction="20000"/>
          </a:bodyPr>
          <a:lstStyle/>
          <a:p>
            <a:r>
              <a:rPr lang="bg-BG" i="1" dirty="0"/>
              <a:t>----------------------------------</a:t>
            </a:r>
            <a:r>
              <a:rPr lang="ru-RU" i="1" dirty="0"/>
              <a:t>---</a:t>
            </a:r>
            <a:r>
              <a:rPr lang="bg-BG" i="1" dirty="0"/>
              <a:t>----------------- </a:t>
            </a:r>
            <a:r>
              <a:rPr lang="en-US" i="1" u="sng" dirty="0">
                <a:hlinkClick r:id="rId6"/>
              </a:rPr>
              <a:t>www</a:t>
            </a:r>
            <a:r>
              <a:rPr lang="ru-RU" i="1" u="sng" dirty="0">
                <a:hlinkClick r:id="rId6"/>
              </a:rPr>
              <a:t>.</a:t>
            </a:r>
            <a:r>
              <a:rPr lang="en-US" i="1" u="sng" dirty="0">
                <a:hlinkClick r:id="rId6"/>
              </a:rPr>
              <a:t>eufunds</a:t>
            </a:r>
            <a:r>
              <a:rPr lang="ru-RU" i="1" u="sng" dirty="0">
                <a:hlinkClick r:id="rId6"/>
              </a:rPr>
              <a:t>.</a:t>
            </a:r>
            <a:r>
              <a:rPr lang="en-US" i="1" u="sng" dirty="0">
                <a:hlinkClick r:id="rId6"/>
              </a:rPr>
              <a:t>bg</a:t>
            </a:r>
            <a:r>
              <a:rPr lang="ru-RU" i="1" dirty="0"/>
              <a:t> ------------------------------------------------------</a:t>
            </a:r>
            <a:endParaRPr lang="bg-BG" dirty="0"/>
          </a:p>
          <a:p>
            <a:r>
              <a:rPr lang="ru-RU" i="1" dirty="0"/>
              <a:t> </a:t>
            </a:r>
            <a:endParaRPr lang="bg-BG" dirty="0"/>
          </a:p>
          <a:p>
            <a:r>
              <a:rPr lang="bg-BG" b="1" i="1" dirty="0"/>
              <a:t>Проект </a:t>
            </a:r>
            <a:r>
              <a:rPr lang="bg-BG" i="1" dirty="0"/>
              <a:t> </a:t>
            </a:r>
            <a:r>
              <a:rPr lang="bg-BG" b="1" i="1" dirty="0"/>
              <a:t>№ BG16M1OP001-4.001-0015  „Доставка,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значение“,</a:t>
            </a:r>
            <a:r>
              <a:rPr lang="bg-BG" i="1" dirty="0"/>
              <a:t>  </a:t>
            </a:r>
            <a:r>
              <a:rPr lang="bg-BG" b="1" i="1" dirty="0"/>
              <a:t>финансиран от Оперативна програма „Транспорт и транспортна инфраструктура“ 2014-2020 г., съфинансирана от Европейския съюз чрез Европейските структурни и инвестиционни  фондове</a:t>
            </a:r>
            <a:endParaRPr lang="bg-BG" dirty="0"/>
          </a:p>
        </p:txBody>
      </p:sp>
      <p:pic>
        <p:nvPicPr>
          <p:cNvPr id="1027" name="Picture 3" descr="C:\Users\USER\Desktop\Лого с текст БГ -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1"/>
          <a:stretch/>
        </p:blipFill>
        <p:spPr bwMode="auto">
          <a:xfrm>
            <a:off x="3059832" y="29180"/>
            <a:ext cx="2617552" cy="77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39552" y="987244"/>
            <a:ext cx="527252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ППС – пристанищни приемни съоръжения</a:t>
            </a:r>
            <a:endParaRPr lang="bg-BG" b="1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Проектното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предложение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предвижда: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Доставка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разполагане на пристанищни приемни съоръжения (ППС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Обособяване на площадки за разделно събиране на отпадъци –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събирателн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пунктове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отпадъци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територията на морските пристанища Варна и Бургас, както и на пристанище Лом, пристанищен терминал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Русе-изток 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фериботен терминал Силистра.</a:t>
            </a:r>
          </a:p>
          <a:p>
            <a:pPr algn="just"/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bg-BG" sz="1400" b="1" dirty="0" smtClean="0">
                <a:latin typeface="Times New Roman" pitchFamily="18" charset="0"/>
                <a:cs typeface="Times New Roman" pitchFamily="18" charset="0"/>
              </a:rPr>
              <a:t>морските пристанища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подобряване на съществуващата организация по управление на отпадъците от корабоплавателна дейност, свързано и с плановете на ДППИ за бъдещо развитие на обособени зони за яхти и обслужващи кораби в пристанищата Варна и Бургас.</a:t>
            </a:r>
            <a:endParaRPr lang="en-GB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Основен акцент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речните пристанища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Въвеждане на цялостна организация за стимулиране на корабите да предават отпадъците си в пристанищните приемни съоръжения чрез: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Осигуряване на приемни съоръжения;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Въвеждане на система от индиректни такси за отпадъци;</a:t>
            </a:r>
          </a:p>
          <a:p>
            <a:pPr marL="285750" indent="-285750" algn="just">
              <a:buFontTx/>
              <a:buChar char="-"/>
            </a:pP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Информационна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система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43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"/>
            <a:lum/>
          </a:blip>
          <a:srcRect/>
          <a:stretch>
            <a:fillRect t="1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6"/>
          <a:stretch/>
        </p:blipFill>
        <p:spPr bwMode="auto">
          <a:xfrm>
            <a:off x="251520" y="29180"/>
            <a:ext cx="2372880" cy="828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9180"/>
            <a:ext cx="2510790" cy="878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одзаглавие 2"/>
          <p:cNvSpPr>
            <a:spLocks noGrp="1"/>
          </p:cNvSpPr>
          <p:nvPr>
            <p:ph type="subTitle" idx="1"/>
          </p:nvPr>
        </p:nvSpPr>
        <p:spPr>
          <a:xfrm>
            <a:off x="162022" y="6142464"/>
            <a:ext cx="8856984" cy="694928"/>
          </a:xfrm>
        </p:spPr>
        <p:txBody>
          <a:bodyPr>
            <a:normAutofit fontScale="25000" lnSpcReduction="20000"/>
          </a:bodyPr>
          <a:lstStyle/>
          <a:p>
            <a:r>
              <a:rPr lang="bg-BG" i="1" dirty="0"/>
              <a:t>----------------------------------</a:t>
            </a:r>
            <a:r>
              <a:rPr lang="ru-RU" i="1" dirty="0"/>
              <a:t>---</a:t>
            </a:r>
            <a:r>
              <a:rPr lang="bg-BG" i="1" dirty="0"/>
              <a:t>----------------- </a:t>
            </a:r>
            <a:r>
              <a:rPr lang="en-US" i="1" u="sng" dirty="0">
                <a:hlinkClick r:id="rId5"/>
              </a:rPr>
              <a:t>www</a:t>
            </a:r>
            <a:r>
              <a:rPr lang="ru-RU" i="1" u="sng" dirty="0">
                <a:hlinkClick r:id="rId5"/>
              </a:rPr>
              <a:t>.</a:t>
            </a:r>
            <a:r>
              <a:rPr lang="en-US" i="1" u="sng" dirty="0">
                <a:hlinkClick r:id="rId5"/>
              </a:rPr>
              <a:t>eufunds</a:t>
            </a:r>
            <a:r>
              <a:rPr lang="ru-RU" i="1" u="sng" dirty="0">
                <a:hlinkClick r:id="rId5"/>
              </a:rPr>
              <a:t>.</a:t>
            </a:r>
            <a:r>
              <a:rPr lang="en-US" i="1" u="sng" dirty="0">
                <a:hlinkClick r:id="rId5"/>
              </a:rPr>
              <a:t>bg</a:t>
            </a:r>
            <a:r>
              <a:rPr lang="ru-RU" i="1" dirty="0"/>
              <a:t> ------------------------------------------------------</a:t>
            </a:r>
            <a:endParaRPr lang="bg-BG" dirty="0"/>
          </a:p>
          <a:p>
            <a:r>
              <a:rPr lang="ru-RU" i="1" dirty="0"/>
              <a:t> </a:t>
            </a:r>
            <a:endParaRPr lang="bg-BG" dirty="0"/>
          </a:p>
          <a:p>
            <a:r>
              <a:rPr lang="bg-BG" b="1" i="1" dirty="0"/>
              <a:t>Проект </a:t>
            </a:r>
            <a:r>
              <a:rPr lang="bg-BG" i="1" dirty="0"/>
              <a:t> </a:t>
            </a:r>
            <a:r>
              <a:rPr lang="bg-BG" b="1" i="1" dirty="0"/>
              <a:t>№ BG16M1OP001-4.001-0015  „Доставка,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значение“,</a:t>
            </a:r>
            <a:r>
              <a:rPr lang="bg-BG" i="1" dirty="0"/>
              <a:t>  </a:t>
            </a:r>
            <a:r>
              <a:rPr lang="bg-BG" b="1" i="1" dirty="0"/>
              <a:t>финансиран от Оперативна програма „Транспорт и транспортна инфраструктура“ 2014-2020 г., </a:t>
            </a:r>
            <a:r>
              <a:rPr lang="bg-BG" b="1" i="1" noProof="1" smtClean="0"/>
              <a:t>съфинансирана</a:t>
            </a:r>
            <a:r>
              <a:rPr lang="bg-BG" b="1" i="1" dirty="0" smtClean="0"/>
              <a:t> </a:t>
            </a:r>
            <a:r>
              <a:rPr lang="bg-BG" b="1" i="1" dirty="0"/>
              <a:t>от Европейския съюз чрез Европейските структурни и инвестиционни  фондове</a:t>
            </a:r>
            <a:endParaRPr lang="bg-BG" dirty="0"/>
          </a:p>
        </p:txBody>
      </p:sp>
      <p:pic>
        <p:nvPicPr>
          <p:cNvPr id="1027" name="Picture 3" descr="C:\Users\USER\Desktop\Лого с текст БГ -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1"/>
          <a:stretch/>
        </p:blipFill>
        <p:spPr bwMode="auto">
          <a:xfrm>
            <a:off x="3059832" y="29180"/>
            <a:ext cx="2617552" cy="77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5364" y="936600"/>
            <a:ext cx="4698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СПРЕАЗ 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съоръжения за превенция и реагиране при експлоатационни и аварийни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замърсявания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1520" y="2060848"/>
            <a:ext cx="514109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bg-BG" sz="14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За нуждите на морските и речни пристанища за обществен </a:t>
            </a:r>
            <a:r>
              <a:rPr lang="bg-BG" sz="1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транспорт, ДППИ е </a:t>
            </a:r>
            <a:r>
              <a:rPr lang="bg-BG" sz="14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процес на доставка и реализиране </a:t>
            </a:r>
            <a:r>
              <a:rPr lang="bg-BG" sz="1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на СПРЕАЗ, </a:t>
            </a:r>
            <a:r>
              <a:rPr lang="bg-BG" sz="14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чрез създаване на мобилни центрове за борба с нефтени </a:t>
            </a:r>
            <a:r>
              <a:rPr lang="bg-BG" sz="1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разливи.</a:t>
            </a:r>
          </a:p>
          <a:p>
            <a:pPr algn="just">
              <a:spcAft>
                <a:spcPts val="0"/>
              </a:spcAft>
            </a:pPr>
            <a:endParaRPr lang="bg-BG" sz="1400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bg-BG" sz="1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Позициониране: във </a:t>
            </a:r>
            <a:r>
              <a:rPr lang="bg-BG" sz="1400" b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Варна</a:t>
            </a:r>
            <a:r>
              <a:rPr lang="bg-BG" sz="14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и </a:t>
            </a:r>
            <a:r>
              <a:rPr lang="bg-BG" sz="1400" b="1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Русе</a:t>
            </a:r>
            <a:endParaRPr lang="bg-BG" sz="1400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indent="457200" algn="just">
              <a:spcAft>
                <a:spcPts val="0"/>
              </a:spcAft>
            </a:pPr>
            <a:endParaRPr lang="bg-BG" sz="1400" dirty="0" smtClean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bg-BG" sz="1400" b="1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Осигуряване на най-съвременно специализирано оборудване от водещи производители</a:t>
            </a:r>
            <a:r>
              <a:rPr lang="en-US" sz="14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;</a:t>
            </a:r>
            <a:endParaRPr lang="bg-BG" sz="1400" dirty="0" smtClean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bg-BG" sz="1400" b="1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Мобилност и </a:t>
            </a:r>
            <a:r>
              <a:rPr lang="bg-BG" sz="1400" b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гъвкавост</a:t>
            </a:r>
            <a:r>
              <a:rPr lang="bg-BG" sz="14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bg-BG" sz="1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– възможност за бърза мобилизация до мястото на разлива</a:t>
            </a:r>
            <a:r>
              <a:rPr lang="en-US" sz="1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;</a:t>
            </a:r>
            <a:r>
              <a:rPr lang="bg-BG" sz="1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 </a:t>
            </a: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bg-BG" sz="1400" b="1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Осигуряване на готовност по модел на </a:t>
            </a:r>
            <a:r>
              <a:rPr lang="bg-BG" sz="1400" b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Европейската агенция по морска безопасност </a:t>
            </a:r>
            <a:r>
              <a:rPr lang="bg-BG" sz="1400" b="1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(EMSA) </a:t>
            </a:r>
            <a:r>
              <a:rPr lang="bg-BG" sz="1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– договори с </a:t>
            </a:r>
            <a:r>
              <a:rPr lang="bg-BG" sz="14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оператори, на </a:t>
            </a:r>
            <a:r>
              <a:rPr lang="bg-BG" sz="1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които ще бъде предоставено </a:t>
            </a:r>
            <a:r>
              <a:rPr lang="bg-BG" sz="14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оборудването за </a:t>
            </a:r>
            <a:r>
              <a:rPr lang="bg-BG" sz="1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съхранение, готовност и участие в операции, съгласно Националния план за защита при бедствия.</a:t>
            </a:r>
            <a:endParaRPr lang="en-GB" sz="1400" dirty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r="1305"/>
          <a:stretch/>
        </p:blipFill>
        <p:spPr>
          <a:xfrm>
            <a:off x="5580112" y="3501008"/>
            <a:ext cx="3242935" cy="24507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0112" y="1230099"/>
            <a:ext cx="3221041" cy="192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2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"/>
            <a:lum/>
          </a:blip>
          <a:srcRect/>
          <a:stretch>
            <a:fillRect t="1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4863924"/>
            <a:ext cx="3370208" cy="1131543"/>
          </a:xfrm>
          <a:prstGeom prst="rect">
            <a:avLst/>
          </a:prstGeom>
        </p:spPr>
      </p:pic>
      <p:pic>
        <p:nvPicPr>
          <p:cNvPr id="5" name="Picture 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6"/>
          <a:stretch/>
        </p:blipFill>
        <p:spPr bwMode="auto">
          <a:xfrm>
            <a:off x="251520" y="29180"/>
            <a:ext cx="2372880" cy="828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9180"/>
            <a:ext cx="2510790" cy="878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одзаглавие 2"/>
          <p:cNvSpPr>
            <a:spLocks noGrp="1"/>
          </p:cNvSpPr>
          <p:nvPr>
            <p:ph type="subTitle" idx="1"/>
          </p:nvPr>
        </p:nvSpPr>
        <p:spPr>
          <a:xfrm>
            <a:off x="162022" y="6142464"/>
            <a:ext cx="8856984" cy="694928"/>
          </a:xfrm>
        </p:spPr>
        <p:txBody>
          <a:bodyPr>
            <a:normAutofit fontScale="25000" lnSpcReduction="20000"/>
          </a:bodyPr>
          <a:lstStyle/>
          <a:p>
            <a:r>
              <a:rPr lang="bg-BG" i="1" dirty="0"/>
              <a:t>----------------------------------</a:t>
            </a:r>
            <a:r>
              <a:rPr lang="ru-RU" i="1" dirty="0"/>
              <a:t>---</a:t>
            </a:r>
            <a:r>
              <a:rPr lang="bg-BG" i="1" dirty="0"/>
              <a:t>----------------- </a:t>
            </a:r>
            <a:r>
              <a:rPr lang="en-US" i="1" u="sng" dirty="0">
                <a:hlinkClick r:id="rId6"/>
              </a:rPr>
              <a:t>www</a:t>
            </a:r>
            <a:r>
              <a:rPr lang="ru-RU" i="1" u="sng" dirty="0">
                <a:hlinkClick r:id="rId6"/>
              </a:rPr>
              <a:t>.</a:t>
            </a:r>
            <a:r>
              <a:rPr lang="en-US" i="1" u="sng" dirty="0" err="1">
                <a:hlinkClick r:id="rId6"/>
              </a:rPr>
              <a:t>eufunds</a:t>
            </a:r>
            <a:r>
              <a:rPr lang="ru-RU" i="1" u="sng" dirty="0">
                <a:hlinkClick r:id="rId6"/>
              </a:rPr>
              <a:t>.</a:t>
            </a:r>
            <a:r>
              <a:rPr lang="en-US" i="1" u="sng" dirty="0" err="1">
                <a:hlinkClick r:id="rId6"/>
              </a:rPr>
              <a:t>bg</a:t>
            </a:r>
            <a:r>
              <a:rPr lang="ru-RU" i="1" dirty="0"/>
              <a:t> ------------------------------------------------------</a:t>
            </a:r>
            <a:endParaRPr lang="bg-BG" dirty="0"/>
          </a:p>
          <a:p>
            <a:r>
              <a:rPr lang="ru-RU" i="1" dirty="0"/>
              <a:t> </a:t>
            </a:r>
            <a:endParaRPr lang="bg-BG" dirty="0"/>
          </a:p>
          <a:p>
            <a:r>
              <a:rPr lang="bg-BG" b="1" i="1" dirty="0"/>
              <a:t>Проект </a:t>
            </a:r>
            <a:r>
              <a:rPr lang="bg-BG" i="1" dirty="0"/>
              <a:t> </a:t>
            </a:r>
            <a:r>
              <a:rPr lang="bg-BG" b="1" i="1" dirty="0"/>
              <a:t>№ BG16M1OP001-4.001-0015  „Доставка,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значение“,</a:t>
            </a:r>
            <a:r>
              <a:rPr lang="bg-BG" i="1" dirty="0"/>
              <a:t>  </a:t>
            </a:r>
            <a:r>
              <a:rPr lang="bg-BG" b="1" i="1" dirty="0"/>
              <a:t>финансиран от Оперативна програма „Транспорт и транспортна инфраструктура“ 2014-2020 г., </a:t>
            </a:r>
            <a:r>
              <a:rPr lang="bg-BG" b="1" i="1" noProof="1" smtClean="0"/>
              <a:t>съфинансирана</a:t>
            </a:r>
            <a:r>
              <a:rPr lang="bg-BG" b="1" i="1" dirty="0" smtClean="0"/>
              <a:t> </a:t>
            </a:r>
            <a:r>
              <a:rPr lang="bg-BG" b="1" i="1" dirty="0"/>
              <a:t>от Европейския съюз чрез Европейските структурни и инвестиционни  фондове</a:t>
            </a:r>
            <a:endParaRPr lang="bg-BG" dirty="0"/>
          </a:p>
        </p:txBody>
      </p:sp>
      <p:pic>
        <p:nvPicPr>
          <p:cNvPr id="1027" name="Picture 3" descr="C:\Users\USER\Desktop\Лого с текст БГ -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1"/>
          <a:stretch/>
        </p:blipFill>
        <p:spPr bwMode="auto">
          <a:xfrm>
            <a:off x="3059832" y="29180"/>
            <a:ext cx="2617552" cy="77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1520" y="1052736"/>
            <a:ext cx="489654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ИИП – Интегрирана информационна платформа</a:t>
            </a:r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algn="just"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Интегриране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всички налични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информационни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системи, които са оперирани от ДППИ и чиито данни се обработват и анализират в пряк принос към целите по опазване на околната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среда.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algn="just">
              <a:buFont typeface="Wingdings" panose="05000000000000000000" pitchFamily="2" charset="2"/>
              <a:buChar char="v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ИИП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ще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осигури: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indent="715963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данни за посещенията на корабите и отпадъците от корабоплавателната дейност;</a:t>
            </a:r>
          </a:p>
          <a:p>
            <a:pPr indent="715963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данни от сен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ори за параметрите на околната среда и замърсявания с нефтопродукти; </a:t>
            </a:r>
          </a:p>
          <a:p>
            <a:pPr indent="715963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координация с отговорните лица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институции.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905585" y="1628799"/>
            <a:ext cx="68794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 descr="VTMIS b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54877"/>
            <a:ext cx="3152440" cy="2372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Кличгтмп, &#10;тспл; &#10;двисдптор, &#10;B2MSW-MSW2B &#10;ХМЈА, w,lb, &#10;SWA МТ &#10;SSN XMIL &#10;,църэкави &#10;MSW2Cr-C2MSW &#10;ХМЈА, &#10;SSN XMIL &#10;'Търс„спс и &#10;ПАЦИОПАЈШИ ИНСТИТУЦИИ &#10;Очтто-снпчттдр«еп &#10;ЛВстсрчшдр«еп &#10;ГИСТ &#10;МИЛЛИЛЦИ &#10;1Щрмстмпчпщ &#10;Импалрмдиоппм &#10;дзшсуэк(тн &#10;lWMSA (SSN, 'АЛИТТК$) &#10;Зцрмвпм &#10;ShjqpSma 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47266"/>
            <a:ext cx="3086854" cy="2182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909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"/>
            <a:lum/>
          </a:blip>
          <a:srcRect/>
          <a:stretch>
            <a:fillRect t="1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6"/>
          <a:stretch/>
        </p:blipFill>
        <p:spPr bwMode="auto">
          <a:xfrm>
            <a:off x="251520" y="29180"/>
            <a:ext cx="2372880" cy="828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9180"/>
            <a:ext cx="2510790" cy="878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одзаглавие 2"/>
          <p:cNvSpPr>
            <a:spLocks noGrp="1"/>
          </p:cNvSpPr>
          <p:nvPr>
            <p:ph type="subTitle" idx="1"/>
          </p:nvPr>
        </p:nvSpPr>
        <p:spPr>
          <a:xfrm>
            <a:off x="162022" y="6142464"/>
            <a:ext cx="8856984" cy="694928"/>
          </a:xfrm>
        </p:spPr>
        <p:txBody>
          <a:bodyPr>
            <a:normAutofit fontScale="25000" lnSpcReduction="20000"/>
          </a:bodyPr>
          <a:lstStyle/>
          <a:p>
            <a:r>
              <a:rPr lang="bg-BG" i="1" dirty="0"/>
              <a:t>----------------------------------</a:t>
            </a:r>
            <a:r>
              <a:rPr lang="ru-RU" i="1" dirty="0"/>
              <a:t>---</a:t>
            </a:r>
            <a:r>
              <a:rPr lang="bg-BG" i="1" dirty="0"/>
              <a:t>----------------- </a:t>
            </a:r>
            <a:r>
              <a:rPr lang="en-US" i="1" u="sng" dirty="0">
                <a:hlinkClick r:id="rId6"/>
              </a:rPr>
              <a:t>www</a:t>
            </a:r>
            <a:r>
              <a:rPr lang="ru-RU" i="1" u="sng" dirty="0">
                <a:hlinkClick r:id="rId6"/>
              </a:rPr>
              <a:t>.</a:t>
            </a:r>
            <a:r>
              <a:rPr lang="en-US" i="1" u="sng" dirty="0" err="1">
                <a:hlinkClick r:id="rId6"/>
              </a:rPr>
              <a:t>eufunds</a:t>
            </a:r>
            <a:r>
              <a:rPr lang="ru-RU" i="1" u="sng" dirty="0">
                <a:hlinkClick r:id="rId6"/>
              </a:rPr>
              <a:t>.</a:t>
            </a:r>
            <a:r>
              <a:rPr lang="en-US" i="1" u="sng" dirty="0" err="1">
                <a:hlinkClick r:id="rId6"/>
              </a:rPr>
              <a:t>bg</a:t>
            </a:r>
            <a:r>
              <a:rPr lang="ru-RU" i="1" dirty="0"/>
              <a:t> ------------------------------------------------------</a:t>
            </a:r>
            <a:endParaRPr lang="bg-BG" dirty="0"/>
          </a:p>
          <a:p>
            <a:r>
              <a:rPr lang="ru-RU" i="1" dirty="0"/>
              <a:t> </a:t>
            </a:r>
            <a:endParaRPr lang="bg-BG" dirty="0"/>
          </a:p>
          <a:p>
            <a:r>
              <a:rPr lang="bg-BG" b="1" i="1" dirty="0"/>
              <a:t>Проект </a:t>
            </a:r>
            <a:r>
              <a:rPr lang="bg-BG" i="1" dirty="0"/>
              <a:t> </a:t>
            </a:r>
            <a:r>
              <a:rPr lang="bg-BG" b="1" i="1" dirty="0"/>
              <a:t>№ BG16M1OP001-4.001-0015  „Доставка,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значение“,</a:t>
            </a:r>
            <a:r>
              <a:rPr lang="bg-BG" i="1" dirty="0"/>
              <a:t>  </a:t>
            </a:r>
            <a:r>
              <a:rPr lang="bg-BG" b="1" i="1" dirty="0"/>
              <a:t>финансиран от Оперативна програма „Транспорт и транспортна инфраструктура“ 2014-2020 г., </a:t>
            </a:r>
            <a:r>
              <a:rPr lang="bg-BG" b="1" i="1" noProof="1" smtClean="0"/>
              <a:t>съфинансирана от Европейския съюз чрез Европейските структурни и инвестиционни  фондове</a:t>
            </a:r>
            <a:endParaRPr lang="bg-BG" noProof="1"/>
          </a:p>
        </p:txBody>
      </p:sp>
      <p:pic>
        <p:nvPicPr>
          <p:cNvPr id="1027" name="Picture 3" descr="C:\Users\USER\Desktop\Лого с текст БГ -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1"/>
          <a:stretch/>
        </p:blipFill>
        <p:spPr bwMode="auto">
          <a:xfrm>
            <a:off x="3059832" y="29180"/>
            <a:ext cx="2617552" cy="77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905585" y="1628799"/>
            <a:ext cx="68794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753795"/>
              </p:ext>
            </p:extLst>
          </p:nvPr>
        </p:nvGraphicFramePr>
        <p:xfrm>
          <a:off x="539552" y="1199143"/>
          <a:ext cx="7848872" cy="4752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7" r:id="rId8" imgW="8753499" imgH="6457902" progId="Visio.Drawing.15">
                  <p:embed/>
                </p:oleObj>
              </mc:Choice>
              <mc:Fallback>
                <p:oleObj r:id="rId8" imgW="8753499" imgH="6457902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199143"/>
                        <a:ext cx="7848872" cy="47525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182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"/>
            <a:lum/>
          </a:blip>
          <a:srcRect/>
          <a:stretch>
            <a:fillRect t="1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6"/>
          <a:stretch/>
        </p:blipFill>
        <p:spPr bwMode="auto">
          <a:xfrm>
            <a:off x="251520" y="29180"/>
            <a:ext cx="2372880" cy="828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9180"/>
            <a:ext cx="2510790" cy="878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одзаглавие 2"/>
          <p:cNvSpPr>
            <a:spLocks noGrp="1"/>
          </p:cNvSpPr>
          <p:nvPr>
            <p:ph type="subTitle" idx="1"/>
          </p:nvPr>
        </p:nvSpPr>
        <p:spPr>
          <a:xfrm>
            <a:off x="162022" y="6142464"/>
            <a:ext cx="8856984" cy="694928"/>
          </a:xfrm>
        </p:spPr>
        <p:txBody>
          <a:bodyPr>
            <a:normAutofit fontScale="25000" lnSpcReduction="20000"/>
          </a:bodyPr>
          <a:lstStyle/>
          <a:p>
            <a:r>
              <a:rPr lang="bg-BG" i="1" dirty="0"/>
              <a:t>----------------------------------</a:t>
            </a:r>
            <a:r>
              <a:rPr lang="ru-RU" i="1" dirty="0"/>
              <a:t>---</a:t>
            </a:r>
            <a:r>
              <a:rPr lang="bg-BG" i="1" dirty="0"/>
              <a:t>----------------- </a:t>
            </a:r>
            <a:r>
              <a:rPr lang="en-US" i="1" u="sng" dirty="0">
                <a:hlinkClick r:id="rId6"/>
              </a:rPr>
              <a:t>www</a:t>
            </a:r>
            <a:r>
              <a:rPr lang="ru-RU" i="1" u="sng" dirty="0">
                <a:hlinkClick r:id="rId6"/>
              </a:rPr>
              <a:t>.</a:t>
            </a:r>
            <a:r>
              <a:rPr lang="en-US" i="1" u="sng" dirty="0" err="1">
                <a:hlinkClick r:id="rId6"/>
              </a:rPr>
              <a:t>eufunds</a:t>
            </a:r>
            <a:r>
              <a:rPr lang="ru-RU" i="1" u="sng" dirty="0">
                <a:hlinkClick r:id="rId6"/>
              </a:rPr>
              <a:t>.</a:t>
            </a:r>
            <a:r>
              <a:rPr lang="en-US" i="1" u="sng" dirty="0" err="1">
                <a:hlinkClick r:id="rId6"/>
              </a:rPr>
              <a:t>bg</a:t>
            </a:r>
            <a:r>
              <a:rPr lang="ru-RU" i="1" dirty="0"/>
              <a:t> ------------------------------------------------------</a:t>
            </a:r>
            <a:endParaRPr lang="bg-BG" dirty="0"/>
          </a:p>
          <a:p>
            <a:r>
              <a:rPr lang="ru-RU" i="1" dirty="0"/>
              <a:t> </a:t>
            </a:r>
            <a:endParaRPr lang="bg-BG" dirty="0"/>
          </a:p>
          <a:p>
            <a:r>
              <a:rPr lang="bg-BG" b="1" i="1" dirty="0"/>
              <a:t>Проект </a:t>
            </a:r>
            <a:r>
              <a:rPr lang="bg-BG" i="1" dirty="0"/>
              <a:t> </a:t>
            </a:r>
            <a:r>
              <a:rPr lang="bg-BG" b="1" i="1" dirty="0"/>
              <a:t>№ BG16M1OP001-4.001-0015  „Доставка, монтаж и въвеждане в експлоатация на пристанищни приемни съоръжения (ППС) в българските пристанища за обществен транспорт с национално значение“,</a:t>
            </a:r>
            <a:r>
              <a:rPr lang="bg-BG" i="1" dirty="0"/>
              <a:t>  </a:t>
            </a:r>
            <a:r>
              <a:rPr lang="bg-BG" b="1" i="1" dirty="0"/>
              <a:t>финансиран от Оперативна програма „Транспорт и транспортна инфраструктура“ 2014-2020 г., </a:t>
            </a:r>
            <a:r>
              <a:rPr lang="bg-BG" b="1" i="1" noProof="1" smtClean="0"/>
              <a:t>съфинансирана</a:t>
            </a:r>
            <a:r>
              <a:rPr lang="bg-BG" b="1" i="1" dirty="0" smtClean="0"/>
              <a:t> </a:t>
            </a:r>
            <a:r>
              <a:rPr lang="bg-BG" b="1" i="1" dirty="0"/>
              <a:t>от Европейския съюз чрез Европейските структурни и инвестиционни  фондове</a:t>
            </a:r>
            <a:endParaRPr lang="bg-BG" dirty="0"/>
          </a:p>
        </p:txBody>
      </p:sp>
      <p:pic>
        <p:nvPicPr>
          <p:cNvPr id="1027" name="Picture 3" descr="C:\Users\USER\Desktop\Лого с текст БГ -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1"/>
          <a:stretch/>
        </p:blipFill>
        <p:spPr bwMode="auto">
          <a:xfrm>
            <a:off x="3059832" y="29180"/>
            <a:ext cx="2617552" cy="77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113261" y="4149080"/>
            <a:ext cx="5472609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Cambria" panose="02040503050406030204" pitchFamily="18" charset="0"/>
            </a:endParaRPr>
          </a:p>
          <a:p>
            <a:pPr algn="ctr"/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1400" b="1" noProof="1" smtClean="0">
                <a:latin typeface="Times New Roman" pitchFamily="18" charset="0"/>
                <a:cs typeface="Times New Roman" pitchFamily="18" charset="0"/>
              </a:rPr>
              <a:t>Естислав Площаков</a:t>
            </a:r>
          </a:p>
          <a:p>
            <a:pPr algn="ctr"/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иректор на дирекция „Стратегическо развитие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</a:t>
            </a:r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ристанищни услуги и екология“</a:t>
            </a:r>
          </a:p>
          <a:p>
            <a:pPr algn="ctr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Държавно предприятие „Пристанищна инфраструктура“</a:t>
            </a:r>
          </a:p>
          <a:p>
            <a:pPr algn="ctr"/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e.ploshtakov@bgports.bg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601296"/>
            <a:ext cx="4695865" cy="31081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48224" y="1052735"/>
            <a:ext cx="58440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БЛАГОДАРЯ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 ВНИМАНИЕТО!</a:t>
            </a:r>
          </a:p>
          <a:p>
            <a:pPr lvl="0" algn="ctr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08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</TotalTime>
  <Words>611</Words>
  <Application>Microsoft Office PowerPoint</Application>
  <PresentationFormat>On-screen Show (4:3)</PresentationFormat>
  <Paragraphs>84</Paragraphs>
  <Slides>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Cambria</vt:lpstr>
      <vt:lpstr>Times New Roman</vt:lpstr>
      <vt:lpstr>Wingdings</vt:lpstr>
      <vt:lpstr>Office тема</vt:lpstr>
      <vt:lpstr>Visio.Drawing.15</vt:lpstr>
      <vt:lpstr>PowerPoint Presentation</vt:lpstr>
      <vt:lpstr>    ДЪРЖАВНО ПРЕДПРИЯТИЕ „ПРИСТАНИЩНА ИНФРАСТРУКТУРА“ (ДППИ)  е управителен орган на българските пристанища за обществен транспорт.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Boginya</dc:creator>
  <cp:lastModifiedBy>Boginya Dimitrova</cp:lastModifiedBy>
  <cp:revision>75</cp:revision>
  <dcterms:created xsi:type="dcterms:W3CDTF">2021-04-12T08:42:48Z</dcterms:created>
  <dcterms:modified xsi:type="dcterms:W3CDTF">2021-04-19T08:47:56Z</dcterms:modified>
</cp:coreProperties>
</file>