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3"/>
  </p:notesMasterIdLst>
  <p:handoutMasterIdLst>
    <p:handoutMasterId r:id="rId14"/>
  </p:handoutMasterIdLst>
  <p:sldIdLst>
    <p:sldId id="256" r:id="rId3"/>
    <p:sldId id="380" r:id="rId4"/>
    <p:sldId id="351" r:id="rId5"/>
    <p:sldId id="356" r:id="rId6"/>
    <p:sldId id="352" r:id="rId7"/>
    <p:sldId id="381" r:id="rId8"/>
    <p:sldId id="382" r:id="rId9"/>
    <p:sldId id="383" r:id="rId10"/>
    <p:sldId id="384" r:id="rId11"/>
    <p:sldId id="385" r:id="rId12"/>
  </p:sldIdLst>
  <p:sldSz cx="9906000" cy="6858000" type="A4"/>
  <p:notesSz cx="6797675" cy="9926638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F22"/>
    <a:srgbClr val="0D5D07"/>
    <a:srgbClr val="2A7B17"/>
    <a:srgbClr val="204D07"/>
    <a:srgbClr val="0B4E06"/>
    <a:srgbClr val="14870B"/>
    <a:srgbClr val="009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7" autoAdjust="0"/>
    <p:restoredTop sz="96374" autoAdjust="0"/>
  </p:normalViewPr>
  <p:slideViewPr>
    <p:cSldViewPr>
      <p:cViewPr varScale="1">
        <p:scale>
          <a:sx n="111" d="100"/>
          <a:sy n="111" d="100"/>
        </p:scale>
        <p:origin x="1272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3930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6273D-7A68-456A-B4F9-42D647F79C85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bg-BG"/>
        </a:p>
      </dgm:t>
    </dgm:pt>
    <dgm:pt modelId="{A811F479-8057-48AE-946E-A15467BADBBB}">
      <dgm:prSet phldrT="[Text]" custT="1"/>
      <dgm:spPr/>
      <dgm:t>
        <a:bodyPr/>
        <a:lstStyle/>
        <a:p>
          <a:r>
            <a:rPr lang="bg-BG" sz="1600" b="1" dirty="0">
              <a:latin typeface="+mj-lt"/>
              <a:cs typeface="Arial" panose="020B0604020202020204" pitchFamily="34" charset="0"/>
            </a:rPr>
            <a:t>„Техническа помощ за управление на отпадъците в българските пристанища с национално значение”, финансиран по ОПТ 2007-2013 г.</a:t>
          </a:r>
          <a:endParaRPr lang="bg-BG" sz="1600" b="1" dirty="0">
            <a:latin typeface="+mj-lt"/>
          </a:endParaRPr>
        </a:p>
      </dgm:t>
    </dgm:pt>
    <dgm:pt modelId="{7DB13C8D-B7D0-4F10-8EAD-FCF598148610}" type="parTrans" cxnId="{0E8788C7-DE83-4831-A2E5-214ADAB4D8A9}">
      <dgm:prSet/>
      <dgm:spPr/>
      <dgm:t>
        <a:bodyPr/>
        <a:lstStyle/>
        <a:p>
          <a:endParaRPr lang="bg-BG"/>
        </a:p>
      </dgm:t>
    </dgm:pt>
    <dgm:pt modelId="{BC573A21-59C1-44B5-AF4D-B3907E7877B8}" type="sibTrans" cxnId="{0E8788C7-DE83-4831-A2E5-214ADAB4D8A9}">
      <dgm:prSet/>
      <dgm:spPr/>
      <dgm:t>
        <a:bodyPr/>
        <a:lstStyle/>
        <a:p>
          <a:endParaRPr lang="bg-BG"/>
        </a:p>
      </dgm:t>
    </dgm:pt>
    <dgm:pt modelId="{C992D5B5-0CD8-4B2E-B993-03FEFEF1383F}">
      <dgm:prSet phldrT="[Text]" custT="1"/>
      <dgm:spPr/>
      <dgm:t>
        <a:bodyPr/>
        <a:lstStyle/>
        <a:p>
          <a:r>
            <a:rPr lang="ru-RU" sz="1600" b="1" dirty="0">
              <a:latin typeface="+mj-lt"/>
              <a:cs typeface="Arial" panose="020B0604020202020204" pitchFamily="34" charset="0"/>
            </a:rPr>
            <a:t>Договор № ДЕП-27/26.10.2018 г.</a:t>
          </a:r>
          <a:br>
            <a:rPr lang="ru-RU" sz="1600" b="1" dirty="0">
              <a:latin typeface="+mj-lt"/>
              <a:cs typeface="Arial" panose="020B0604020202020204" pitchFamily="34" charset="0"/>
            </a:rPr>
          </a:br>
          <a:r>
            <a:rPr lang="ru-RU" sz="1600" b="1" dirty="0">
              <a:latin typeface="+mj-lt"/>
              <a:cs typeface="Arial" panose="020B0604020202020204" pitchFamily="34" charset="0"/>
            </a:rPr>
            <a:t>с предмет</a:t>
          </a:r>
          <a:br>
            <a:rPr lang="ru-RU" sz="1600" b="1" dirty="0">
              <a:latin typeface="+mj-lt"/>
              <a:cs typeface="Arial" panose="020B0604020202020204" pitchFamily="34" charset="0"/>
            </a:rPr>
          </a:br>
          <a:r>
            <a:rPr lang="ru-RU" sz="1600" b="1" dirty="0">
              <a:latin typeface="+mj-lt"/>
              <a:cs typeface="Arial" panose="020B0604020202020204" pitchFamily="34" charset="0"/>
            </a:rPr>
            <a:t>„</a:t>
          </a:r>
          <a:r>
            <a:rPr lang="bg-BG" sz="1600" b="1" dirty="0">
              <a:latin typeface="+mj-lt"/>
              <a:cs typeface="Arial" panose="020B0604020202020204" pitchFamily="34" charset="0"/>
            </a:rPr>
            <a:t>Осигуряване на консултантски услуги на Стратегически съветник“</a:t>
          </a:r>
          <a:endParaRPr lang="bg-BG" sz="1600" b="1" dirty="0">
            <a:latin typeface="+mj-lt"/>
          </a:endParaRPr>
        </a:p>
      </dgm:t>
    </dgm:pt>
    <dgm:pt modelId="{E747DC56-4DA4-41F5-AE31-2B19D7E850A4}" type="parTrans" cxnId="{6A9CB8F6-CFDB-4DC1-86E7-75DBD3F0AB50}">
      <dgm:prSet/>
      <dgm:spPr/>
      <dgm:t>
        <a:bodyPr/>
        <a:lstStyle/>
        <a:p>
          <a:endParaRPr lang="bg-BG"/>
        </a:p>
      </dgm:t>
    </dgm:pt>
    <dgm:pt modelId="{B67785D0-3B9B-4377-A86E-8A6D59482CCB}" type="sibTrans" cxnId="{6A9CB8F6-CFDB-4DC1-86E7-75DBD3F0AB50}">
      <dgm:prSet/>
      <dgm:spPr/>
      <dgm:t>
        <a:bodyPr/>
        <a:lstStyle/>
        <a:p>
          <a:endParaRPr lang="bg-BG"/>
        </a:p>
      </dgm:t>
    </dgm:pt>
    <dgm:pt modelId="{D5E66CC7-D39B-4FA7-B242-4B27A68EB631}">
      <dgm:prSet phldrT="[Text]" custT="1"/>
      <dgm:spPr/>
      <dgm:t>
        <a:bodyPr/>
        <a:lstStyle/>
        <a:p>
          <a:r>
            <a:rPr lang="bg-BG" sz="1600" b="1" i="0" noProof="0" dirty="0">
              <a:latin typeface="+mj-lt"/>
            </a:rPr>
            <a:t>BG16M1OP001-4.001-0015-C01 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</a:t>
          </a:r>
          <a:endParaRPr lang="bg-BG" sz="1600" b="1" noProof="0" dirty="0">
            <a:latin typeface="+mj-lt"/>
          </a:endParaRPr>
        </a:p>
      </dgm:t>
    </dgm:pt>
    <dgm:pt modelId="{38223622-917B-447B-8072-B912E34F063B}" type="parTrans" cxnId="{3131D0B3-DDF4-41F0-B6C2-BBEFD99B8620}">
      <dgm:prSet/>
      <dgm:spPr/>
      <dgm:t>
        <a:bodyPr/>
        <a:lstStyle/>
        <a:p>
          <a:endParaRPr lang="bg-BG"/>
        </a:p>
      </dgm:t>
    </dgm:pt>
    <dgm:pt modelId="{5CB65B19-A048-430E-9757-B240E4913610}" type="sibTrans" cxnId="{3131D0B3-DDF4-41F0-B6C2-BBEFD99B8620}">
      <dgm:prSet/>
      <dgm:spPr/>
      <dgm:t>
        <a:bodyPr/>
        <a:lstStyle/>
        <a:p>
          <a:endParaRPr lang="bg-BG"/>
        </a:p>
      </dgm:t>
    </dgm:pt>
    <dgm:pt modelId="{D899FB72-E311-4DCB-B6CC-1024C4D6A2EC}" type="pres">
      <dgm:prSet presAssocID="{3096273D-7A68-456A-B4F9-42D647F79C85}" presName="rootnode" presStyleCnt="0">
        <dgm:presLayoutVars>
          <dgm:chMax/>
          <dgm:chPref/>
          <dgm:dir/>
          <dgm:animLvl val="lvl"/>
        </dgm:presLayoutVars>
      </dgm:prSet>
      <dgm:spPr/>
    </dgm:pt>
    <dgm:pt modelId="{F7DC3366-0F7C-4B15-9928-8BD10919F7B0}" type="pres">
      <dgm:prSet presAssocID="{A811F479-8057-48AE-946E-A15467BADBBB}" presName="composite" presStyleCnt="0"/>
      <dgm:spPr/>
    </dgm:pt>
    <dgm:pt modelId="{65CC0DC3-EE30-438D-9929-317550347F0F}" type="pres">
      <dgm:prSet presAssocID="{A811F479-8057-48AE-946E-A15467BADBBB}" presName="bentUpArrow1" presStyleLbl="alignImgPlace1" presStyleIdx="0" presStyleCnt="2" custScaleX="74704"/>
      <dgm:spPr/>
    </dgm:pt>
    <dgm:pt modelId="{1F89D9E5-433C-4C5D-8A5D-06CE44C17FCB}" type="pres">
      <dgm:prSet presAssocID="{A811F479-8057-48AE-946E-A15467BADBBB}" presName="ParentText" presStyleLbl="node1" presStyleIdx="0" presStyleCnt="3" custScaleX="151022">
        <dgm:presLayoutVars>
          <dgm:chMax val="1"/>
          <dgm:chPref val="1"/>
          <dgm:bulletEnabled val="1"/>
        </dgm:presLayoutVars>
      </dgm:prSet>
      <dgm:spPr/>
    </dgm:pt>
    <dgm:pt modelId="{2220EBE2-14AF-4663-BFAE-CF58F69889CA}" type="pres">
      <dgm:prSet presAssocID="{A811F479-8057-48AE-946E-A15467BADBBB}" presName="ChildText" presStyleLbl="revTx" presStyleIdx="0" presStyleCnt="2" custLinFactX="64409" custLinFactNeighborX="100000" custLinFactNeighborY="2126">
        <dgm:presLayoutVars>
          <dgm:chMax val="0"/>
          <dgm:chPref val="0"/>
          <dgm:bulletEnabled val="1"/>
        </dgm:presLayoutVars>
      </dgm:prSet>
      <dgm:spPr/>
    </dgm:pt>
    <dgm:pt modelId="{764DDF0F-49BB-4246-B2A3-75215A084771}" type="pres">
      <dgm:prSet presAssocID="{BC573A21-59C1-44B5-AF4D-B3907E7877B8}" presName="sibTrans" presStyleCnt="0"/>
      <dgm:spPr/>
    </dgm:pt>
    <dgm:pt modelId="{AB32F75F-5A9E-4AD8-93D6-025493B2FE41}" type="pres">
      <dgm:prSet presAssocID="{C992D5B5-0CD8-4B2E-B993-03FEFEF1383F}" presName="composite" presStyleCnt="0"/>
      <dgm:spPr/>
    </dgm:pt>
    <dgm:pt modelId="{28520BA5-BC8E-4F86-9D49-36E6479480C4}" type="pres">
      <dgm:prSet presAssocID="{C992D5B5-0CD8-4B2E-B993-03FEFEF1383F}" presName="bentUpArrow1" presStyleLbl="alignImgPlace1" presStyleIdx="1" presStyleCnt="2" custScaleX="74306"/>
      <dgm:spPr/>
    </dgm:pt>
    <dgm:pt modelId="{054E1353-7B5F-408B-BA11-73926E9317EE}" type="pres">
      <dgm:prSet presAssocID="{C992D5B5-0CD8-4B2E-B993-03FEFEF1383F}" presName="ParentText" presStyleLbl="node1" presStyleIdx="1" presStyleCnt="3" custScaleX="151022">
        <dgm:presLayoutVars>
          <dgm:chMax val="1"/>
          <dgm:chPref val="1"/>
          <dgm:bulletEnabled val="1"/>
        </dgm:presLayoutVars>
      </dgm:prSet>
      <dgm:spPr/>
    </dgm:pt>
    <dgm:pt modelId="{466FA30F-6808-4C20-8D6D-E46A72A1314B}" type="pres">
      <dgm:prSet presAssocID="{C992D5B5-0CD8-4B2E-B993-03FEFEF1383F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88ABB09F-3952-4BF6-99B2-D3BDAAEF07C8}" type="pres">
      <dgm:prSet presAssocID="{B67785D0-3B9B-4377-A86E-8A6D59482CCB}" presName="sibTrans" presStyleCnt="0"/>
      <dgm:spPr/>
    </dgm:pt>
    <dgm:pt modelId="{20B23EBE-847E-4F0E-ADB6-120BA6310E78}" type="pres">
      <dgm:prSet presAssocID="{D5E66CC7-D39B-4FA7-B242-4B27A68EB631}" presName="composite" presStyleCnt="0"/>
      <dgm:spPr/>
    </dgm:pt>
    <dgm:pt modelId="{F3473F44-0523-49B3-A955-27FA02715C4A}" type="pres">
      <dgm:prSet presAssocID="{D5E66CC7-D39B-4FA7-B242-4B27A68EB631}" presName="ParentText" presStyleLbl="node1" presStyleIdx="2" presStyleCnt="3" custScaleX="152306">
        <dgm:presLayoutVars>
          <dgm:chMax val="1"/>
          <dgm:chPref val="1"/>
          <dgm:bulletEnabled val="1"/>
        </dgm:presLayoutVars>
      </dgm:prSet>
      <dgm:spPr/>
    </dgm:pt>
  </dgm:ptLst>
  <dgm:cxnLst>
    <dgm:cxn modelId="{56BAE31E-DB7F-4E77-949E-2FD3EC95E611}" type="presOf" srcId="{C992D5B5-0CD8-4B2E-B993-03FEFEF1383F}" destId="{054E1353-7B5F-408B-BA11-73926E9317EE}" srcOrd="0" destOrd="0" presId="urn:microsoft.com/office/officeart/2005/8/layout/StepDownProcess"/>
    <dgm:cxn modelId="{B644D339-6FBD-4F94-9B28-360E3D0DD782}" type="presOf" srcId="{3096273D-7A68-456A-B4F9-42D647F79C85}" destId="{D899FB72-E311-4DCB-B6CC-1024C4D6A2EC}" srcOrd="0" destOrd="0" presId="urn:microsoft.com/office/officeart/2005/8/layout/StepDownProcess"/>
    <dgm:cxn modelId="{3131D0B3-DDF4-41F0-B6C2-BBEFD99B8620}" srcId="{3096273D-7A68-456A-B4F9-42D647F79C85}" destId="{D5E66CC7-D39B-4FA7-B242-4B27A68EB631}" srcOrd="2" destOrd="0" parTransId="{38223622-917B-447B-8072-B912E34F063B}" sibTransId="{5CB65B19-A048-430E-9757-B240E4913610}"/>
    <dgm:cxn modelId="{67ECF3B9-7270-41F5-8AC4-D1970F8630F1}" type="presOf" srcId="{A811F479-8057-48AE-946E-A15467BADBBB}" destId="{1F89D9E5-433C-4C5D-8A5D-06CE44C17FCB}" srcOrd="0" destOrd="0" presId="urn:microsoft.com/office/officeart/2005/8/layout/StepDownProcess"/>
    <dgm:cxn modelId="{0E8788C7-DE83-4831-A2E5-214ADAB4D8A9}" srcId="{3096273D-7A68-456A-B4F9-42D647F79C85}" destId="{A811F479-8057-48AE-946E-A15467BADBBB}" srcOrd="0" destOrd="0" parTransId="{7DB13C8D-B7D0-4F10-8EAD-FCF598148610}" sibTransId="{BC573A21-59C1-44B5-AF4D-B3907E7877B8}"/>
    <dgm:cxn modelId="{A6C90CD1-D518-40AE-938E-1856AD832F5D}" type="presOf" srcId="{D5E66CC7-D39B-4FA7-B242-4B27A68EB631}" destId="{F3473F44-0523-49B3-A955-27FA02715C4A}" srcOrd="0" destOrd="0" presId="urn:microsoft.com/office/officeart/2005/8/layout/StepDownProcess"/>
    <dgm:cxn modelId="{6A9CB8F6-CFDB-4DC1-86E7-75DBD3F0AB50}" srcId="{3096273D-7A68-456A-B4F9-42D647F79C85}" destId="{C992D5B5-0CD8-4B2E-B993-03FEFEF1383F}" srcOrd="1" destOrd="0" parTransId="{E747DC56-4DA4-41F5-AE31-2B19D7E850A4}" sibTransId="{B67785D0-3B9B-4377-A86E-8A6D59482CCB}"/>
    <dgm:cxn modelId="{35068CA1-40DB-4631-9E24-EC8AA0374930}" type="presParOf" srcId="{D899FB72-E311-4DCB-B6CC-1024C4D6A2EC}" destId="{F7DC3366-0F7C-4B15-9928-8BD10919F7B0}" srcOrd="0" destOrd="0" presId="urn:microsoft.com/office/officeart/2005/8/layout/StepDownProcess"/>
    <dgm:cxn modelId="{534C1AE4-532B-4625-AE1F-83D5AE1269C3}" type="presParOf" srcId="{F7DC3366-0F7C-4B15-9928-8BD10919F7B0}" destId="{65CC0DC3-EE30-438D-9929-317550347F0F}" srcOrd="0" destOrd="0" presId="urn:microsoft.com/office/officeart/2005/8/layout/StepDownProcess"/>
    <dgm:cxn modelId="{218B9B18-F911-44D4-A92D-487D049D3F18}" type="presParOf" srcId="{F7DC3366-0F7C-4B15-9928-8BD10919F7B0}" destId="{1F89D9E5-433C-4C5D-8A5D-06CE44C17FCB}" srcOrd="1" destOrd="0" presId="urn:microsoft.com/office/officeart/2005/8/layout/StepDownProcess"/>
    <dgm:cxn modelId="{FB4D3F0A-0013-4FDF-B03B-D8B1B7D5F2F6}" type="presParOf" srcId="{F7DC3366-0F7C-4B15-9928-8BD10919F7B0}" destId="{2220EBE2-14AF-4663-BFAE-CF58F69889CA}" srcOrd="2" destOrd="0" presId="urn:microsoft.com/office/officeart/2005/8/layout/StepDownProcess"/>
    <dgm:cxn modelId="{A7DBC5FE-A3DC-4025-B715-A211AF7D7EE0}" type="presParOf" srcId="{D899FB72-E311-4DCB-B6CC-1024C4D6A2EC}" destId="{764DDF0F-49BB-4246-B2A3-75215A084771}" srcOrd="1" destOrd="0" presId="urn:microsoft.com/office/officeart/2005/8/layout/StepDownProcess"/>
    <dgm:cxn modelId="{41145AE9-EB46-4BE3-ADB4-472763361F22}" type="presParOf" srcId="{D899FB72-E311-4DCB-B6CC-1024C4D6A2EC}" destId="{AB32F75F-5A9E-4AD8-93D6-025493B2FE41}" srcOrd="2" destOrd="0" presId="urn:microsoft.com/office/officeart/2005/8/layout/StepDownProcess"/>
    <dgm:cxn modelId="{A2C30485-B7A9-4BA1-A22A-78936442F9E5}" type="presParOf" srcId="{AB32F75F-5A9E-4AD8-93D6-025493B2FE41}" destId="{28520BA5-BC8E-4F86-9D49-36E6479480C4}" srcOrd="0" destOrd="0" presId="urn:microsoft.com/office/officeart/2005/8/layout/StepDownProcess"/>
    <dgm:cxn modelId="{5B9F69E0-7990-40D2-86A7-2302D6806D2E}" type="presParOf" srcId="{AB32F75F-5A9E-4AD8-93D6-025493B2FE41}" destId="{054E1353-7B5F-408B-BA11-73926E9317EE}" srcOrd="1" destOrd="0" presId="urn:microsoft.com/office/officeart/2005/8/layout/StepDownProcess"/>
    <dgm:cxn modelId="{25E1B465-A69A-45D9-B202-DA4759357B14}" type="presParOf" srcId="{AB32F75F-5A9E-4AD8-93D6-025493B2FE41}" destId="{466FA30F-6808-4C20-8D6D-E46A72A1314B}" srcOrd="2" destOrd="0" presId="urn:microsoft.com/office/officeart/2005/8/layout/StepDownProcess"/>
    <dgm:cxn modelId="{284EA9BA-2063-48CC-9D50-8AF78D1DD058}" type="presParOf" srcId="{D899FB72-E311-4DCB-B6CC-1024C4D6A2EC}" destId="{88ABB09F-3952-4BF6-99B2-D3BDAAEF07C8}" srcOrd="3" destOrd="0" presId="urn:microsoft.com/office/officeart/2005/8/layout/StepDownProcess"/>
    <dgm:cxn modelId="{9806B495-1EB1-463B-B13E-A87F20FA3ABC}" type="presParOf" srcId="{D899FB72-E311-4DCB-B6CC-1024C4D6A2EC}" destId="{20B23EBE-847E-4F0E-ADB6-120BA6310E78}" srcOrd="4" destOrd="0" presId="urn:microsoft.com/office/officeart/2005/8/layout/StepDownProcess"/>
    <dgm:cxn modelId="{BD3ABC99-C600-4B67-AE5C-D9008D8E74D9}" type="presParOf" srcId="{20B23EBE-847E-4F0E-ADB6-120BA6310E78}" destId="{F3473F44-0523-49B3-A955-27FA02715C4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C0DC3-EE30-438D-9929-317550347F0F}">
      <dsp:nvSpPr>
        <dsp:cNvPr id="0" name=""/>
        <dsp:cNvSpPr/>
      </dsp:nvSpPr>
      <dsp:spPr>
        <a:xfrm rot="5400000">
          <a:off x="1373115" y="1778831"/>
          <a:ext cx="1395506" cy="11868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9D9E5-433C-4C5D-8A5D-06CE44C17FCB}">
      <dsp:nvSpPr>
        <dsp:cNvPr id="0" name=""/>
        <dsp:cNvSpPr/>
      </dsp:nvSpPr>
      <dsp:spPr>
        <a:xfrm>
          <a:off x="404083" y="30941"/>
          <a:ext cx="3547826" cy="164437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600" b="1" kern="1200" dirty="0">
              <a:latin typeface="+mj-lt"/>
              <a:cs typeface="Arial" panose="020B0604020202020204" pitchFamily="34" charset="0"/>
            </a:rPr>
            <a:t>„Техническа помощ за управление на отпадъците в българските пристанища с национално значение”, финансиран по ОПТ 2007-2013 г.</a:t>
          </a:r>
          <a:endParaRPr lang="bg-BG" sz="1600" b="1" kern="1200" dirty="0">
            <a:latin typeface="+mj-lt"/>
          </a:endParaRPr>
        </a:p>
      </dsp:txBody>
      <dsp:txXfrm>
        <a:off x="484369" y="111227"/>
        <a:ext cx="3387254" cy="1483799"/>
      </dsp:txXfrm>
    </dsp:sp>
    <dsp:sp modelId="{2220EBE2-14AF-4663-BFAE-CF58F69889CA}">
      <dsp:nvSpPr>
        <dsp:cNvPr id="0" name=""/>
        <dsp:cNvSpPr/>
      </dsp:nvSpPr>
      <dsp:spPr>
        <a:xfrm>
          <a:off x="6161682" y="216025"/>
          <a:ext cx="1708592" cy="1329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20BA5-BC8E-4F86-9D49-36E6479480C4}">
      <dsp:nvSpPr>
        <dsp:cNvPr id="0" name=""/>
        <dsp:cNvSpPr/>
      </dsp:nvSpPr>
      <dsp:spPr>
        <a:xfrm rot="5400000">
          <a:off x="3608528" y="3629165"/>
          <a:ext cx="1395506" cy="11805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5057036"/>
            <a:satOff val="-6941"/>
            <a:lumOff val="1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4E1353-7B5F-408B-BA11-73926E9317EE}">
      <dsp:nvSpPr>
        <dsp:cNvPr id="0" name=""/>
        <dsp:cNvSpPr/>
      </dsp:nvSpPr>
      <dsp:spPr>
        <a:xfrm>
          <a:off x="2639496" y="1878114"/>
          <a:ext cx="3547826" cy="1644371"/>
        </a:xfrm>
        <a:prstGeom prst="roundRect">
          <a:avLst>
            <a:gd name="adj" fmla="val 1667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+mj-lt"/>
              <a:cs typeface="Arial" panose="020B0604020202020204" pitchFamily="34" charset="0"/>
            </a:rPr>
            <a:t>Договор № ДЕП-27/26.10.2018 г.</a:t>
          </a:r>
          <a:br>
            <a:rPr lang="ru-RU" sz="1600" b="1" kern="1200" dirty="0">
              <a:latin typeface="+mj-lt"/>
              <a:cs typeface="Arial" panose="020B0604020202020204" pitchFamily="34" charset="0"/>
            </a:rPr>
          </a:br>
          <a:r>
            <a:rPr lang="ru-RU" sz="1600" b="1" kern="1200" dirty="0">
              <a:latin typeface="+mj-lt"/>
              <a:cs typeface="Arial" panose="020B0604020202020204" pitchFamily="34" charset="0"/>
            </a:rPr>
            <a:t>с предмет</a:t>
          </a:r>
          <a:br>
            <a:rPr lang="ru-RU" sz="1600" b="1" kern="1200" dirty="0">
              <a:latin typeface="+mj-lt"/>
              <a:cs typeface="Arial" panose="020B0604020202020204" pitchFamily="34" charset="0"/>
            </a:rPr>
          </a:br>
          <a:r>
            <a:rPr lang="ru-RU" sz="1600" b="1" kern="1200" dirty="0">
              <a:latin typeface="+mj-lt"/>
              <a:cs typeface="Arial" panose="020B0604020202020204" pitchFamily="34" charset="0"/>
            </a:rPr>
            <a:t>„</a:t>
          </a:r>
          <a:r>
            <a:rPr lang="bg-BG" sz="1600" b="1" kern="1200" dirty="0">
              <a:latin typeface="+mj-lt"/>
              <a:cs typeface="Arial" panose="020B0604020202020204" pitchFamily="34" charset="0"/>
            </a:rPr>
            <a:t>Осигуряване на консултантски услуги на Стратегически съветник“</a:t>
          </a:r>
          <a:endParaRPr lang="bg-BG" sz="1600" b="1" kern="1200" dirty="0">
            <a:latin typeface="+mj-lt"/>
          </a:endParaRPr>
        </a:p>
      </dsp:txBody>
      <dsp:txXfrm>
        <a:off x="2719782" y="1958400"/>
        <a:ext cx="3387254" cy="1483799"/>
      </dsp:txXfrm>
    </dsp:sp>
    <dsp:sp modelId="{466FA30F-6808-4C20-8D6D-E46A72A1314B}">
      <dsp:nvSpPr>
        <dsp:cNvPr id="0" name=""/>
        <dsp:cNvSpPr/>
      </dsp:nvSpPr>
      <dsp:spPr>
        <a:xfrm>
          <a:off x="5588015" y="2034942"/>
          <a:ext cx="1708592" cy="1329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473F44-0523-49B3-A955-27FA02715C4A}">
      <dsp:nvSpPr>
        <dsp:cNvPr id="0" name=""/>
        <dsp:cNvSpPr/>
      </dsp:nvSpPr>
      <dsp:spPr>
        <a:xfrm>
          <a:off x="4874910" y="3725286"/>
          <a:ext cx="3577990" cy="1644371"/>
        </a:xfrm>
        <a:prstGeom prst="roundRect">
          <a:avLst>
            <a:gd name="adj" fmla="val 1667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600" b="1" i="0" kern="1200" noProof="0" dirty="0">
              <a:latin typeface="+mj-lt"/>
            </a:rPr>
            <a:t>BG16M1OP001-4.001-0015-C01 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</a:t>
          </a:r>
          <a:endParaRPr lang="bg-BG" sz="1600" b="1" kern="1200" noProof="0" dirty="0">
            <a:latin typeface="+mj-lt"/>
          </a:endParaRPr>
        </a:p>
      </dsp:txBody>
      <dsp:txXfrm>
        <a:off x="4955196" y="3805572"/>
        <a:ext cx="3417418" cy="1483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750" y="9427766"/>
            <a:ext cx="2945405" cy="497332"/>
          </a:xfrm>
          <a:prstGeom prst="rect">
            <a:avLst/>
          </a:prstGeom>
        </p:spPr>
        <p:txBody>
          <a:bodyPr vert="horz" lIns="92127" tIns="46064" rIns="92127" bIns="460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DA1CD048-A252-4432-B8B8-47602CC316A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59342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406" cy="495793"/>
          </a:xfrm>
          <a:prstGeom prst="rect">
            <a:avLst/>
          </a:prstGeom>
        </p:spPr>
        <p:txBody>
          <a:bodyPr vert="horz" lIns="92127" tIns="46064" rIns="92127" bIns="460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750" y="0"/>
            <a:ext cx="2945405" cy="495793"/>
          </a:xfrm>
          <a:prstGeom prst="rect">
            <a:avLst/>
          </a:prstGeom>
        </p:spPr>
        <p:txBody>
          <a:bodyPr vert="horz" lIns="92127" tIns="46064" rIns="92127" bIns="4606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r>
              <a:rPr lang="bg-BG"/>
              <a:t>22.5.2014 г.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2950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7" tIns="46064" rIns="92127" bIns="46064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27" y="4714653"/>
            <a:ext cx="5438140" cy="4466756"/>
          </a:xfrm>
          <a:prstGeom prst="rect">
            <a:avLst/>
          </a:prstGeom>
        </p:spPr>
        <p:txBody>
          <a:bodyPr vert="horz" lIns="92127" tIns="46064" rIns="92127" bIns="4606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9305"/>
            <a:ext cx="2945406" cy="495793"/>
          </a:xfrm>
          <a:prstGeom prst="rect">
            <a:avLst/>
          </a:prstGeom>
        </p:spPr>
        <p:txBody>
          <a:bodyPr vert="horz" lIns="92127" tIns="46064" rIns="92127" bIns="460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750" y="9429305"/>
            <a:ext cx="2945405" cy="495793"/>
          </a:xfrm>
          <a:prstGeom prst="rect">
            <a:avLst/>
          </a:prstGeom>
        </p:spPr>
        <p:txBody>
          <a:bodyPr vert="horz" lIns="92127" tIns="46064" rIns="92127" bIns="460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3BF261A8-CBDD-48DA-BF8C-73034DD7ABF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56589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44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None/>
            </a:pPr>
            <a:endParaRPr lang="bg-BG" b="0" i="0" noProof="0" dirty="0">
              <a:solidFill>
                <a:srgbClr val="333333"/>
              </a:solidFill>
              <a:effectLst/>
              <a:latin typeface="Ubuntu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833502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5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60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20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>
                <a:solidFill>
                  <a:srgbClr val="860F2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7C1C8-B041-4228-A236-10478F10BB7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F578A-AA28-424A-8133-A0E4F651838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04E77-F4B3-4A88-92FC-C5713473F81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EAA37-C0E5-4834-BC7E-8A9A4E4E4F7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618FA-3003-40AB-87EF-5A24BC6E4B1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59317-F703-49D4-9331-F356E8F295F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68132-919F-441E-B704-AEF23B5AE59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42F5D-0376-4CAA-967A-E14052B107C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18123-A841-4538-81D5-90787A2130D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5285F-F266-4956-958B-0DAF25CBDD8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0BB98-B9A6-47FD-8258-E358F8E99B7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13471-D4CD-4A94-BC77-62DC024960C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D0ED4-9160-4020-9487-7C75B5B5ABC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D9257-498E-400E-8135-D78B6F816FF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660D9-BF35-47DB-832F-56160030C01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33DB-6539-400D-81FB-107F4CD0B3F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AE4B-118C-4B22-81DD-3CA9FF3AC7B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56523-D75A-42F0-9FE4-B3B71EBCFE4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95287-5808-4355-8BC4-F1B882D7E47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7CD25-7BB4-4BC4-815B-2A0AEDF66AC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0D11E-3E6C-46B5-BA58-DD1427422B2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85859" y="755679"/>
            <a:ext cx="852330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1" y="2060849"/>
            <a:ext cx="8513861" cy="40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AD12C2-B863-4A0E-95EF-F9A993BCB5C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  <p:sp>
        <p:nvSpPr>
          <p:cNvPr id="7" name="TextBox 6"/>
          <p:cNvSpPr txBox="1"/>
          <p:nvPr userDrawn="1"/>
        </p:nvSpPr>
        <p:spPr>
          <a:xfrm>
            <a:off x="990600" y="6248401"/>
            <a:ext cx="8219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800" i="1" noProof="0" dirty="0">
                <a:latin typeface="Arial" panose="020B0604020202020204" pitchFamily="34" charset="0"/>
                <a:cs typeface="Arial" panose="020B0604020202020204" pitchFamily="34" charset="0"/>
              </a:rPr>
              <a:t>Проект № BG16M1OP001-4.001-0005 „Техническа помощ за подготовката и реализацията на проект </a:t>
            </a:r>
          </a:p>
          <a:p>
            <a:pPr algn="r"/>
            <a:r>
              <a:rPr lang="bg-BG" sz="800" i="1" noProof="0" dirty="0">
                <a:latin typeface="Arial" panose="020B0604020202020204" pitchFamily="34" charset="0"/>
                <a:cs typeface="Arial" panose="020B0604020202020204" pitchFamily="34" charset="0"/>
              </a:rPr>
              <a:t>„Доставка, монтажи въвеждане в експлоатация на  пристанищни приемни съоръжения (ППС) в българските пристанища </a:t>
            </a:r>
          </a:p>
          <a:p>
            <a:pPr algn="r"/>
            <a:r>
              <a:rPr lang="bg-BG" sz="800" i="1" noProof="0" dirty="0">
                <a:latin typeface="Arial" panose="020B0604020202020204" pitchFamily="34" charset="0"/>
                <a:cs typeface="Arial" panose="020B0604020202020204" pitchFamily="34" charset="0"/>
              </a:rPr>
              <a:t>за обществен транспорт с национално значение, съфинансиран от Европейския съюз чрез Европейските структурни и инвестиционни  фондове</a:t>
            </a:r>
          </a:p>
        </p:txBody>
      </p:sp>
      <p:cxnSp>
        <p:nvCxnSpPr>
          <p:cNvPr id="8" name="Право съединение 10"/>
          <p:cNvCxnSpPr/>
          <p:nvPr userDrawn="1"/>
        </p:nvCxnSpPr>
        <p:spPr>
          <a:xfrm>
            <a:off x="9209930" y="3673200"/>
            <a:ext cx="0" cy="2880000"/>
          </a:xfrm>
          <a:prstGeom prst="line">
            <a:avLst/>
          </a:prstGeom>
          <a:ln w="9525">
            <a:solidFill>
              <a:srgbClr val="B80F2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аво съединение 11"/>
          <p:cNvCxnSpPr/>
          <p:nvPr userDrawn="1"/>
        </p:nvCxnSpPr>
        <p:spPr>
          <a:xfrm flipV="1">
            <a:off x="5861050" y="6211670"/>
            <a:ext cx="3900000" cy="8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1" y="57997"/>
            <a:ext cx="1979136" cy="63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Z:\Other companies\Benevent\templates\Logo_Benevent.jpg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67151" y="3999535"/>
            <a:ext cx="1041791" cy="407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438" y="49809"/>
            <a:ext cx="1972493" cy="63754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2382215" y="76200"/>
            <a:ext cx="4836535" cy="584758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Договор № ДЕП-27/26.10.2018 г. с предмет „Осигуряване</a:t>
            </a:r>
          </a:p>
          <a:p>
            <a:pPr>
              <a:spcAft>
                <a:spcPts val="600"/>
              </a:spcAft>
            </a:pPr>
            <a:r>
              <a:rPr lang="bg-BG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консултантски услуги на Стратегически съветник“</a:t>
            </a:r>
          </a:p>
          <a:p>
            <a:r>
              <a:rPr lang="bg-BG" sz="105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Изпълнител: ДЗЗД „Порт</a:t>
            </a:r>
            <a:r>
              <a:rPr lang="bg-BG" sz="105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Консулт“</a:t>
            </a:r>
            <a:endParaRPr lang="en-US" sz="1050" b="1" i="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82739" y="5294603"/>
            <a:ext cx="1193414" cy="3578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lang="bg-BG" sz="3600" b="1" i="1" kern="1200" dirty="0">
          <a:solidFill>
            <a:srgbClr val="860F2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aramond" panose="02020404030301010803" pitchFamily="18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914400" rtl="0" eaLnBrk="1" fontAlgn="base" latinLnBrk="0" hangingPunct="1">
        <a:spcBef>
          <a:spcPct val="20000"/>
        </a:spcBef>
        <a:spcAft>
          <a:spcPct val="0"/>
        </a:spcAft>
        <a:buFont typeface="Arial" pitchFamily="34" charset="0"/>
        <a:buChar char="•"/>
        <a:defRPr lang="en-US" sz="3200" kern="1200" dirty="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742950" indent="-285750" algn="l" defTabSz="914400" rtl="0" eaLnBrk="1" fontAlgn="base" latinLnBrk="0" hangingPunct="1">
        <a:spcBef>
          <a:spcPct val="20000"/>
        </a:spcBef>
        <a:spcAft>
          <a:spcPct val="0"/>
        </a:spcAft>
        <a:buFont typeface="Arial" pitchFamily="34" charset="0"/>
        <a:buChar char="–"/>
        <a:defRPr lang="en-US" sz="2800" kern="1200" dirty="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fontAlgn="base" latinLnBrk="0" hangingPunct="1">
        <a:spcBef>
          <a:spcPct val="20000"/>
        </a:spcBef>
        <a:spcAft>
          <a:spcPct val="0"/>
        </a:spcAft>
        <a:buFont typeface="Arial" pitchFamily="34" charset="0"/>
        <a:buChar char="•"/>
        <a:defRPr lang="en-US" sz="2400" kern="1200" dirty="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fontAlgn="base" latinLnBrk="0" hangingPunct="1">
        <a:spcBef>
          <a:spcPct val="20000"/>
        </a:spcBef>
        <a:spcAft>
          <a:spcPct val="0"/>
        </a:spcAft>
        <a:buFont typeface="Arial" pitchFamily="34" charset="0"/>
        <a:buChar char="–"/>
        <a:defRPr lang="en-US" sz="2000" kern="1200" dirty="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fontAlgn="base" latinLnBrk="0" hangingPunct="1">
        <a:spcBef>
          <a:spcPct val="20000"/>
        </a:spcBef>
        <a:spcAft>
          <a:spcPct val="0"/>
        </a:spcAft>
        <a:buFont typeface="Arial" pitchFamily="34" charset="0"/>
        <a:buChar char="»"/>
        <a:defRPr lang="bg-BG" sz="2000" kern="1200" dirty="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29.11.2018 г.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bg-BG"/>
              <a:t>ДЗЗД "Порт консулт"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72BB81-ADF7-415E-BFB2-68527413F81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08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ctrTitle"/>
          </p:nvPr>
        </p:nvSpPr>
        <p:spPr>
          <a:xfrm>
            <a:off x="1136576" y="1171575"/>
            <a:ext cx="7772400" cy="3960440"/>
          </a:xfrm>
        </p:spPr>
        <p:txBody>
          <a:bodyPr/>
          <a:lstStyle/>
          <a:p>
            <a:r>
              <a:rPr lang="bg-BG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Оценка на необходимостта от внедряване на СПРЕАЗ и ППС</a:t>
            </a: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38100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381001" y="11107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381001" y="1987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86A136F-9914-4144-B0F2-9E6BE90068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69485"/>
              </p:ext>
            </p:extLst>
          </p:nvPr>
        </p:nvGraphicFramePr>
        <p:xfrm>
          <a:off x="272480" y="764704"/>
          <a:ext cx="885698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504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 bwMode="auto">
          <a:xfrm>
            <a:off x="488504" y="1661453"/>
            <a:ext cx="8352928" cy="443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2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tabLst>
                <a:tab pos="534988" algn="l"/>
              </a:tabLst>
              <a:defRPr/>
            </a:pPr>
            <a:r>
              <a:rPr lang="bg-BG" sz="2400" dirty="0">
                <a:latin typeface="Garamond" panose="02020404030301010803" pitchFamily="18" charset="0"/>
                <a:cs typeface="Arial" panose="020B0604020202020204" pitchFamily="34" charset="0"/>
              </a:rPr>
              <a:t>Да бъдат подобрени дейностите по управлението на околната среда в областта на водния транспорт чрез осигуряване на висококвалифицирана и специфична консултантска помощ за подготовка и реализация на инвестиционен проект по ОПТТИ 2014-2020 г. за подобряване техническите възможности за приемане на отпадъците от експлоатацията на кораби в пристанищата за обществен транспорт, вкл. внедряване на допълващи СПРЕАЗ и за внедряване на ИИП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1BC6D5-A975-4CCD-AC49-268CBD65E6DA}"/>
              </a:ext>
            </a:extLst>
          </p:cNvPr>
          <p:cNvSpPr txBox="1">
            <a:spLocks/>
          </p:cNvSpPr>
          <p:nvPr/>
        </p:nvSpPr>
        <p:spPr bwMode="auto">
          <a:xfrm>
            <a:off x="910208" y="908720"/>
            <a:ext cx="8147248" cy="47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>
                <a:solidFill>
                  <a:srgbClr val="860F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Основна цел на договора</a:t>
            </a:r>
            <a:endParaRPr lang="bg-BG" b="1" dirty="0">
              <a:solidFill>
                <a:srgbClr val="860F22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16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 bwMode="auto">
          <a:xfrm>
            <a:off x="560512" y="1484784"/>
            <a:ext cx="814724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Подобряване на ефективността на управлението на отпадъците 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в пристанищата за обществен транспорт в обхвата на договора, чрез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актуализиране на ППОО 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и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формулиране на изисквания за допълващи СПРЕАЗ и привеждането им в съответствие с действащата нормативна уредба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Развитие и създаване на условия за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превенция и намаляване на замърсяванията, предвидимост и безопасност на пристанищната дейност и водния транспорт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, чрез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анализ на нуждите</a:t>
            </a:r>
            <a:r>
              <a:rPr lang="en-US" b="1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и  разработване на изисквания за ИИП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,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разработване на ИИП 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за контрол и наблюдение на дейностите по управление на отпадъците в българските пристанища за обществен транспорт в обхвата на договора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Подготовка на технически спецификации и документация за инвестиционен проект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 по ОПТТИ 2014-2020 г. за подобряване техническите възможности за приемане на отпадъците от експлоатацията на кораби в пристанищата за обществен транспорт в обхвата на договора, вкл. </a:t>
            </a:r>
            <a:r>
              <a:rPr lang="bg-BG" b="1" dirty="0">
                <a:latin typeface="Garamond" panose="02020404030301010803" pitchFamily="18" charset="0"/>
                <a:cs typeface="Arial" panose="020B0604020202020204" pitchFamily="34" charset="0"/>
              </a:rPr>
              <a:t>внедряване на допълващи СПРЕАЗ и за внедряване на ИИП</a:t>
            </a:r>
            <a:r>
              <a:rPr lang="bg-BG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endParaRPr lang="bg-BG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1BC6D5-A975-4CCD-AC49-268CBD65E6DA}"/>
              </a:ext>
            </a:extLst>
          </p:cNvPr>
          <p:cNvSpPr txBox="1">
            <a:spLocks/>
          </p:cNvSpPr>
          <p:nvPr/>
        </p:nvSpPr>
        <p:spPr bwMode="auto">
          <a:xfrm>
            <a:off x="910208" y="764704"/>
            <a:ext cx="81472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>
                <a:solidFill>
                  <a:srgbClr val="860F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Специфични цели: </a:t>
            </a:r>
          </a:p>
        </p:txBody>
      </p:sp>
    </p:spTree>
    <p:extLst>
      <p:ext uri="{BB962C8B-B14F-4D97-AF65-F5344CB8AC3E}">
        <p14:creationId xmlns:p14="http://schemas.microsoft.com/office/powerpoint/2010/main" val="1829350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 bwMode="auto">
          <a:xfrm>
            <a:off x="704528" y="1713261"/>
            <a:ext cx="8322096" cy="4393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2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bg-BG" sz="2400" b="1" dirty="0">
                <a:latin typeface="Garamond" panose="02020404030301010803" pitchFamily="18" charset="0"/>
                <a:cs typeface="Arial" panose="020B0604020202020204" pitchFamily="34" charset="0"/>
              </a:rPr>
              <a:t>Целеви групи:</a:t>
            </a:r>
          </a:p>
          <a:p>
            <a:pPr marL="546100" lvl="2" indent="-3429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2200" b="1" dirty="0">
                <a:latin typeface="Garamond" panose="02020404030301010803" pitchFamily="18" charset="0"/>
                <a:cs typeface="Arial" panose="020B0604020202020204" pitchFamily="34" charset="0"/>
              </a:rPr>
              <a:t>ДП „Пристанищна инфраструктура”</a:t>
            </a:r>
            <a:r>
              <a:rPr lang="bg-BG" sz="2200" dirty="0">
                <a:latin typeface="Garamond" panose="02020404030301010803" pitchFamily="18" charset="0"/>
                <a:cs typeface="Arial" panose="020B0604020202020204" pitchFamily="34" charset="0"/>
              </a:rPr>
              <a:t> – като Възложител и бенефициент на инвестиционен проект по ОПТТИ 2014-2020 г.</a:t>
            </a:r>
          </a:p>
          <a:p>
            <a:pPr marL="546100" lvl="2" indent="-3429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2200" b="1" dirty="0">
                <a:latin typeface="Garamond" panose="02020404030301010803" pitchFamily="18" charset="0"/>
                <a:cs typeface="Arial" panose="020B0604020202020204" pitchFamily="34" charset="0"/>
              </a:rPr>
              <a:t>Пристанищата за обществен транспорт в Р. България, включени в обхвата на договора </a:t>
            </a:r>
            <a:r>
              <a:rPr lang="bg-BG" sz="2200" dirty="0">
                <a:latin typeface="Garamond" panose="02020404030301010803" pitchFamily="18" charset="0"/>
                <a:cs typeface="Arial" panose="020B0604020202020204" pitchFamily="34" charset="0"/>
              </a:rPr>
              <a:t>– по отношение на актуализирането на ППОО, наличието и нуждите от ППС и СПРЕАЗ</a:t>
            </a:r>
          </a:p>
          <a:p>
            <a:pPr marL="546100" lvl="2" indent="-3429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2200" b="1" dirty="0">
                <a:latin typeface="Garamond" panose="02020404030301010803" pitchFamily="18" charset="0"/>
                <a:cs typeface="Arial" panose="020B0604020202020204" pitchFamily="34" charset="0"/>
              </a:rPr>
              <a:t>Оператори на ППС</a:t>
            </a:r>
          </a:p>
          <a:p>
            <a:pPr marL="0" lvl="2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bg-BG" sz="2400" b="1" dirty="0">
                <a:latin typeface="Garamond" panose="02020404030301010803" pitchFamily="18" charset="0"/>
                <a:cs typeface="Arial" panose="020B0604020202020204" pitchFamily="34" charset="0"/>
              </a:rPr>
              <a:t>Заинтересовани страни:</a:t>
            </a:r>
            <a:endParaRPr lang="bg-BG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marL="546100" lvl="2" indent="-3429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2200" b="1" dirty="0">
                <a:latin typeface="Garamond" panose="02020404030301010803" pitchFamily="18" charset="0"/>
                <a:cs typeface="Arial" panose="020B0604020202020204" pitchFamily="34" charset="0"/>
              </a:rPr>
              <a:t>Ползватели на ППС </a:t>
            </a:r>
            <a:r>
              <a:rPr lang="bg-BG" sz="2200" dirty="0">
                <a:latin typeface="Garamond" panose="02020404030301010803" pitchFamily="18" charset="0"/>
                <a:cs typeface="Arial" panose="020B0604020202020204" pitchFamily="34" charset="0"/>
              </a:rPr>
              <a:t>(корабни оператори)</a:t>
            </a:r>
          </a:p>
          <a:p>
            <a:pPr marL="546100" lvl="2" indent="-3429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2200" b="1" dirty="0">
                <a:latin typeface="Garamond" panose="02020404030301010803" pitchFamily="18" charset="0"/>
                <a:cs typeface="Arial" panose="020B0604020202020204" pitchFamily="34" charset="0"/>
              </a:rPr>
              <a:t>Контролни органи</a:t>
            </a:r>
            <a:r>
              <a:rPr lang="bg-BG" sz="2200" dirty="0">
                <a:latin typeface="Garamond" panose="02020404030301010803" pitchFamily="18" charset="0"/>
                <a:cs typeface="Arial" panose="020B0604020202020204" pitchFamily="34" charset="0"/>
              </a:rPr>
              <a:t> (ИА “Морска администрация“, ИА „Околна среда“)</a:t>
            </a:r>
            <a:endParaRPr lang="bg-BG" sz="22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236E95C-1B7A-4E48-9676-9184774A455C}"/>
              </a:ext>
            </a:extLst>
          </p:cNvPr>
          <p:cNvSpPr txBox="1">
            <a:spLocks/>
          </p:cNvSpPr>
          <p:nvPr/>
        </p:nvSpPr>
        <p:spPr bwMode="auto">
          <a:xfrm>
            <a:off x="879376" y="764704"/>
            <a:ext cx="814724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>
                <a:solidFill>
                  <a:srgbClr val="860F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Общо представяне на договора</a:t>
            </a:r>
            <a:endParaRPr lang="bg-BG" sz="2800" b="1" dirty="0">
              <a:solidFill>
                <a:srgbClr val="860F22"/>
              </a:solidFill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48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0A0266-590D-46FD-A853-B0BD41459D65}"/>
              </a:ext>
            </a:extLst>
          </p:cNvPr>
          <p:cNvCxnSpPr>
            <a:cxnSpLocks/>
          </p:cNvCxnSpPr>
          <p:nvPr/>
        </p:nvCxnSpPr>
        <p:spPr>
          <a:xfrm>
            <a:off x="7977331" y="1628800"/>
            <a:ext cx="0" cy="453650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B72DB21-0D53-40D9-A19E-E9BF63E9A8B7}"/>
              </a:ext>
            </a:extLst>
          </p:cNvPr>
          <p:cNvSpPr txBox="1"/>
          <p:nvPr/>
        </p:nvSpPr>
        <p:spPr>
          <a:xfrm>
            <a:off x="1080785" y="908720"/>
            <a:ext cx="77444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bg-BG"/>
            </a:defPPr>
            <a:lvl1pPr marL="0" indent="0" algn="ctr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200" b="1">
                <a:solidFill>
                  <a:srgbClr val="860F2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indent="0" algn="ctr">
              <a:spcBef>
                <a:spcPct val="20000"/>
              </a:spcBef>
              <a:buFont typeface="Arial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indent="0" algn="ctr">
              <a:spcBef>
                <a:spcPct val="20000"/>
              </a:spcBef>
              <a:buFont typeface="Arial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indent="0" algn="ctr">
              <a:spcBef>
                <a:spcPct val="20000"/>
              </a:spcBef>
              <a:buFont typeface="Arial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indent="0" algn="ctr">
              <a:spcBef>
                <a:spcPct val="20000"/>
              </a:spcBef>
              <a:buFont typeface="Arial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r>
              <a:rPr lang="bg-BG" dirty="0"/>
              <a:t>Основни дейности в обхвата на договора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2747A8-91A9-4B9F-86B9-AD481FCD7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107234"/>
            <a:ext cx="9129464" cy="55796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6095BB-3E63-4E70-A30B-6A6A4AA7344D}"/>
              </a:ext>
            </a:extLst>
          </p:cNvPr>
          <p:cNvSpPr txBox="1"/>
          <p:nvPr/>
        </p:nvSpPr>
        <p:spPr>
          <a:xfrm>
            <a:off x="7473280" y="1398738"/>
            <a:ext cx="10081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050" i="1" dirty="0">
                <a:latin typeface="+mj-lt"/>
              </a:rPr>
              <a:t>В момента</a:t>
            </a:r>
          </a:p>
        </p:txBody>
      </p:sp>
    </p:spTree>
    <p:extLst>
      <p:ext uri="{BB962C8B-B14F-4D97-AF65-F5344CB8AC3E}">
        <p14:creationId xmlns:p14="http://schemas.microsoft.com/office/powerpoint/2010/main" val="2552217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AF6E47-0A56-4440-AD8E-109D3FCFABF5}"/>
              </a:ext>
            </a:extLst>
          </p:cNvPr>
          <p:cNvSpPr/>
          <p:nvPr/>
        </p:nvSpPr>
        <p:spPr>
          <a:xfrm>
            <a:off x="2936776" y="2852936"/>
            <a:ext cx="3024336" cy="1368152"/>
          </a:xfrm>
          <a:prstGeom prst="roundRect">
            <a:avLst>
              <a:gd name="adj" fmla="val 12490"/>
            </a:avLst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050" b="1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Изготвяне на </a:t>
            </a:r>
            <a:r>
              <a:rPr lang="bg-BG" sz="1050" b="1" dirty="0" err="1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прединвестиционни</a:t>
            </a:r>
            <a:r>
              <a:rPr lang="bg-BG" sz="1050" b="1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проучвания, анализ на вариантите и представяне на препоръки за актуализация и допълване на ППОО със СПРЕАЗ</a:t>
            </a:r>
            <a:endParaRPr lang="bg-BG" sz="1050" b="1" dirty="0">
              <a:effectLst/>
              <a:latin typeface="+mj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92F12CA-9D1E-45FF-A520-46284677BECD}"/>
              </a:ext>
            </a:extLst>
          </p:cNvPr>
          <p:cNvSpPr/>
          <p:nvPr/>
        </p:nvSpPr>
        <p:spPr>
          <a:xfrm>
            <a:off x="560512" y="1979129"/>
            <a:ext cx="2124236" cy="1512168"/>
          </a:xfrm>
          <a:prstGeom prst="rightArrow">
            <a:avLst>
              <a:gd name="adj1" fmla="val 63858"/>
              <a:gd name="adj2" fmla="val 34883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b="1" dirty="0" err="1">
                <a:latin typeface="+mj-lt"/>
              </a:rPr>
              <a:t>Прединвестиционни</a:t>
            </a:r>
            <a:r>
              <a:rPr lang="bg-BG" sz="1100" b="1" dirty="0">
                <a:latin typeface="+mj-lt"/>
              </a:rPr>
              <a:t> проучвания за ППС  и </a:t>
            </a:r>
            <a:r>
              <a:rPr lang="bg-BG" sz="1100" b="1" dirty="0" err="1">
                <a:latin typeface="+mj-lt"/>
              </a:rPr>
              <a:t>приоритизиран</a:t>
            </a:r>
            <a:r>
              <a:rPr lang="bg-BG" sz="1100" b="1" dirty="0">
                <a:latin typeface="+mj-lt"/>
              </a:rPr>
              <a:t> списък на необходимо оборудване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8052E07-8CFD-4F48-BBDE-B8AFEBF73DA4}"/>
              </a:ext>
            </a:extLst>
          </p:cNvPr>
          <p:cNvSpPr/>
          <p:nvPr/>
        </p:nvSpPr>
        <p:spPr>
          <a:xfrm>
            <a:off x="2864768" y="1340768"/>
            <a:ext cx="3024336" cy="1368152"/>
          </a:xfrm>
          <a:prstGeom prst="roundRect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050" b="1" dirty="0">
                <a:latin typeface="+mj-lt"/>
                <a:cs typeface="Calibri" panose="020F0502020204030204" pitchFamily="34" charset="0"/>
              </a:rPr>
              <a:t>Анализ на механизма и ефективността на управлението на отпадъците в морските пространства и пристанищата, структурата и количествата на отпадъците, капацитета и състоянието на пристанищните приемни съоръжения</a:t>
            </a: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039C2F92-ACB8-413C-B9CB-40969DE0CCFC}"/>
              </a:ext>
            </a:extLst>
          </p:cNvPr>
          <p:cNvSpPr/>
          <p:nvPr/>
        </p:nvSpPr>
        <p:spPr>
          <a:xfrm>
            <a:off x="3368824" y="4373463"/>
            <a:ext cx="2304256" cy="1368152"/>
          </a:xfrm>
          <a:prstGeom prst="upArrow">
            <a:avLst>
              <a:gd name="adj1" fmla="val 61574"/>
              <a:gd name="adj2" fmla="val 50000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4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Анализ на нормативната база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416C68-675F-41A8-BA26-51F1A4874D46}"/>
              </a:ext>
            </a:extLst>
          </p:cNvPr>
          <p:cNvSpPr/>
          <p:nvPr/>
        </p:nvSpPr>
        <p:spPr>
          <a:xfrm>
            <a:off x="6321152" y="1944266"/>
            <a:ext cx="2736304" cy="15121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Представени варианти за изпълнение на ППОО с предимства и недостатъци на всеки един от тях</a:t>
            </a:r>
            <a:endParaRPr lang="bg-BG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867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C5D7B7-1C6A-46A6-97C4-A9D9C21F1AFD}"/>
              </a:ext>
            </a:extLst>
          </p:cNvPr>
          <p:cNvSpPr/>
          <p:nvPr/>
        </p:nvSpPr>
        <p:spPr>
          <a:xfrm>
            <a:off x="1856656" y="2049041"/>
            <a:ext cx="2880320" cy="12123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g-BG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Предложения и варианти за ППС в морските пристанища</a:t>
            </a:r>
            <a:endParaRPr lang="bg-BG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2802E8-D06B-4B34-9D29-B9B489D38B42}"/>
              </a:ext>
            </a:extLst>
          </p:cNvPr>
          <p:cNvSpPr/>
          <p:nvPr/>
        </p:nvSpPr>
        <p:spPr>
          <a:xfrm>
            <a:off x="5025008" y="2049041"/>
            <a:ext cx="2880320" cy="12123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Предложения и </a:t>
            </a:r>
            <a:r>
              <a:rPr lang="ru-RU" sz="14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варианти</a:t>
            </a: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за СПРЕАЗ в </a:t>
            </a:r>
            <a:r>
              <a:rPr lang="ru-RU" sz="14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морските</a:t>
            </a: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пристанища</a:t>
            </a:r>
            <a:endParaRPr lang="bg-BG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56E21D-00AE-4E9D-AE4F-FFBACFC1DCEE}"/>
              </a:ext>
            </a:extLst>
          </p:cNvPr>
          <p:cNvSpPr/>
          <p:nvPr/>
        </p:nvSpPr>
        <p:spPr>
          <a:xfrm>
            <a:off x="1874168" y="3417193"/>
            <a:ext cx="2880320" cy="12123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Предложения и </a:t>
            </a:r>
            <a:r>
              <a:rPr lang="ru-RU" sz="14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варианти</a:t>
            </a: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за ППС в </a:t>
            </a:r>
            <a:r>
              <a:rPr lang="ru-RU" sz="14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речните</a:t>
            </a: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пристанища</a:t>
            </a:r>
            <a:endParaRPr lang="bg-BG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23B433-9E75-419C-99D8-E4220467A59D}"/>
              </a:ext>
            </a:extLst>
          </p:cNvPr>
          <p:cNvSpPr/>
          <p:nvPr/>
        </p:nvSpPr>
        <p:spPr>
          <a:xfrm>
            <a:off x="5025008" y="3429000"/>
            <a:ext cx="2880320" cy="1212329"/>
          </a:xfrm>
          <a:prstGeom prst="roundRect">
            <a:avLst/>
          </a:prstGeom>
          <a:solidFill>
            <a:srgbClr val="2A7B1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Предложения и </a:t>
            </a:r>
            <a:r>
              <a:rPr lang="ru-RU" sz="14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варианти</a:t>
            </a: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за СПРЕАЗ в </a:t>
            </a:r>
            <a:r>
              <a:rPr lang="ru-RU" sz="14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речните</a:t>
            </a:r>
            <a:r>
              <a:rPr lang="ru-RU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пристанища</a:t>
            </a:r>
            <a:endParaRPr lang="bg-BG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7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DF4B3E-5E2A-4B49-8C24-CFF1B32A8276}"/>
              </a:ext>
            </a:extLst>
          </p:cNvPr>
          <p:cNvSpPr txBox="1"/>
          <p:nvPr/>
        </p:nvSpPr>
        <p:spPr>
          <a:xfrm>
            <a:off x="1352600" y="1772816"/>
            <a:ext cx="2961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D5D07"/>
                </a:solidFill>
                <a:latin typeface="+mj-lt"/>
              </a:rPr>
              <a:t>Изготвени документации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AB8CB-BFA5-45C5-8E42-AC3F6739C856}"/>
              </a:ext>
            </a:extLst>
          </p:cNvPr>
          <p:cNvSpPr txBox="1"/>
          <p:nvPr/>
        </p:nvSpPr>
        <p:spPr>
          <a:xfrm>
            <a:off x="1352600" y="2492896"/>
            <a:ext cx="245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D5D07"/>
                </a:solidFill>
                <a:latin typeface="+mj-lt"/>
              </a:rPr>
              <a:t>Проведени поръчки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3C9B8E-4A72-4179-8DFD-CD42B0F9C708}"/>
              </a:ext>
            </a:extLst>
          </p:cNvPr>
          <p:cNvSpPr txBox="1"/>
          <p:nvPr/>
        </p:nvSpPr>
        <p:spPr>
          <a:xfrm>
            <a:off x="1352600" y="3212976"/>
            <a:ext cx="2648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D5D07"/>
                </a:solidFill>
                <a:latin typeface="+mj-lt"/>
              </a:rPr>
              <a:t>Избрани изпълнители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A499F0-0FDB-4ADB-B0B7-3CAD5ACD9EC3}"/>
              </a:ext>
            </a:extLst>
          </p:cNvPr>
          <p:cNvSpPr txBox="1"/>
          <p:nvPr/>
        </p:nvSpPr>
        <p:spPr>
          <a:xfrm>
            <a:off x="1359496" y="3933056"/>
            <a:ext cx="4499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D5D07"/>
                </a:solidFill>
                <a:latin typeface="+mj-lt"/>
              </a:rPr>
              <a:t>Напредък в доставките на съоръженията</a:t>
            </a:r>
          </a:p>
        </p:txBody>
      </p:sp>
    </p:spTree>
    <p:extLst>
      <p:ext uri="{BB962C8B-B14F-4D97-AF65-F5344CB8AC3E}">
        <p14:creationId xmlns:p14="http://schemas.microsoft.com/office/powerpoint/2010/main" val="131434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D22628-46F8-45B9-885A-A62965C714EE}"/>
              </a:ext>
            </a:extLst>
          </p:cNvPr>
          <p:cNvSpPr txBox="1"/>
          <p:nvPr/>
        </p:nvSpPr>
        <p:spPr>
          <a:xfrm>
            <a:off x="1280592" y="290578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860F22"/>
                </a:solidFill>
                <a:latin typeface="Garamond" panose="02020404030301010803" pitchFamily="18" charset="0"/>
              </a:rPr>
              <a:t>БЛАГОДАРЯ ЗА ВНИМАНИЕТО</a:t>
            </a:r>
          </a:p>
        </p:txBody>
      </p:sp>
    </p:spTree>
    <p:extLst>
      <p:ext uri="{BB962C8B-B14F-4D97-AF65-F5344CB8AC3E}">
        <p14:creationId xmlns:p14="http://schemas.microsoft.com/office/powerpoint/2010/main" val="3562878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5054</TotalTime>
  <Words>492</Words>
  <Application>Microsoft Office PowerPoint</Application>
  <PresentationFormat>A4 Paper (210x297 mm)</PresentationFormat>
  <Paragraphs>34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Calibri</vt:lpstr>
      <vt:lpstr>Garamond</vt:lpstr>
      <vt:lpstr>Times New Roman</vt:lpstr>
      <vt:lpstr>Ubuntu Condensed</vt:lpstr>
      <vt:lpstr>Wingdings</vt:lpstr>
      <vt:lpstr>Office Theme</vt:lpstr>
      <vt:lpstr>Custom Design</vt:lpstr>
      <vt:lpstr>Оценка на необходимостта от внедряване на СПРЕАЗ и ППС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 14001:2004 Системи за управление по отношение на ОС</dc:title>
  <dc:creator>User</dc:creator>
  <cp:lastModifiedBy>User</cp:lastModifiedBy>
  <cp:revision>477</cp:revision>
  <cp:lastPrinted>2021-04-16T08:54:34Z</cp:lastPrinted>
  <dcterms:created xsi:type="dcterms:W3CDTF">2013-06-06T13:22:42Z</dcterms:created>
  <dcterms:modified xsi:type="dcterms:W3CDTF">2021-04-19T12:39:17Z</dcterms:modified>
</cp:coreProperties>
</file>