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3"/>
  </p:notesMasterIdLst>
  <p:handoutMasterIdLst>
    <p:handoutMasterId r:id="rId14"/>
  </p:handoutMasterIdLst>
  <p:sldIdLst>
    <p:sldId id="410" r:id="rId2"/>
    <p:sldId id="380" r:id="rId3"/>
    <p:sldId id="408" r:id="rId4"/>
    <p:sldId id="393" r:id="rId5"/>
    <p:sldId id="411" r:id="rId6"/>
    <p:sldId id="383" r:id="rId7"/>
    <p:sldId id="414" r:id="rId8"/>
    <p:sldId id="413" r:id="rId9"/>
    <p:sldId id="406" r:id="rId10"/>
    <p:sldId id="405" r:id="rId11"/>
    <p:sldId id="412" r:id="rId12"/>
  </p:sldIdLst>
  <p:sldSz cx="9144000" cy="6858000" type="screen4x3"/>
  <p:notesSz cx="6669088" cy="9928225"/>
  <p:defaultTextStyle>
    <a:defPPr>
      <a:defRPr lang="bg-BG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i Ivanova" initials="SI" lastIdx="1" clrIdx="0">
    <p:extLst>
      <p:ext uri="{19B8F6BF-5375-455C-9EA6-DF929625EA0E}">
        <p15:presenceInfo xmlns:p15="http://schemas.microsoft.com/office/powerpoint/2012/main" userId="S-1-5-21-4198271610-302941223-1164794018-23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FF"/>
    <a:srgbClr val="004E87"/>
    <a:srgbClr val="004B8A"/>
    <a:srgbClr val="F2F2F2"/>
    <a:srgbClr val="FF0066"/>
    <a:srgbClr val="002B82"/>
    <a:srgbClr val="486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5501" autoAdjust="0"/>
  </p:normalViewPr>
  <p:slideViewPr>
    <p:cSldViewPr>
      <p:cViewPr>
        <p:scale>
          <a:sx n="110" d="100"/>
          <a:sy n="110" d="100"/>
        </p:scale>
        <p:origin x="774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0" y="1685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2779" y="-58"/>
      </p:cViewPr>
      <p:guideLst>
        <p:guide orient="horz" pos="3128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3BA78142-95E1-466F-9DA2-BD851A25A7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18C1FF7-9EA0-43F7-810C-A61BDB480B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DD4BF78A-56E7-4E26-A89E-C55F4C68332A}" type="datetimeFigureOut">
              <a:rPr lang="bg-BG"/>
              <a:pPr>
                <a:defRPr/>
              </a:pPr>
              <a:t>31.5.2021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7D6A389-3BBF-4E02-A4F2-8096FF0E6E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0A750D2-0FE5-4D11-90F8-40F7D95510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3B93DF5-4185-44FA-AF1A-92B411CD7963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5C17C2FF-CB50-4641-99A7-D207F74A6D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EE57532-9F7B-48C9-B248-29436BF6BB9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95EB823A-87A3-4876-94DA-E154BF3B1E24}" type="datetimeFigureOut">
              <a:rPr lang="bg-BG"/>
              <a:pPr>
                <a:defRPr/>
              </a:pPr>
              <a:t>31.5.2021 г.</a:t>
            </a:fld>
            <a:endParaRPr lang="bg-BG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B036C479-3754-42DE-8A25-210AC53D36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85" tIns="46493" rIns="92985" bIns="46493" rtlCol="0" anchor="ctr"/>
          <a:lstStyle/>
          <a:p>
            <a:pPr lvl="0"/>
            <a:endParaRPr lang="bg-BG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973217AD-9682-4EB7-8972-10423F250E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8813"/>
          </a:xfrm>
          <a:prstGeom prst="rect">
            <a:avLst/>
          </a:prstGeom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bg-BG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AC0AD19-5347-4040-B5E8-4376151FAB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FFF3CE3-2F51-4831-88C4-ED8FB575B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3EA9D57-A371-436B-8F7D-671F8A88EB12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1229454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xmlns="" id="{8EB4E728-9208-49A9-ADB9-2D5536E58E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xmlns="" id="{4DA3773B-9E87-4CF1-A7CE-0B5B5B8069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xmlns="" id="{08619F6B-2A6E-4984-A884-C6CC1A108A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6B4A078-CAAC-4451-9B8C-D66F44BDCB6F}" type="slidenum">
              <a:rPr lang="bg-BG" altLang="bg-BG"/>
              <a:pPr/>
              <a:t>1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848038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xmlns="" id="{8EB4E728-9208-49A9-ADB9-2D5536E58E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xmlns="" id="{4DA3773B-9E87-4CF1-A7CE-0B5B5B8069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xmlns="" id="{08619F6B-2A6E-4984-A884-C6CC1A108A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6B4A078-CAAC-4451-9B8C-D66F44BDCB6F}" type="slidenum">
              <a:rPr lang="bg-BG" altLang="bg-BG"/>
              <a:pPr/>
              <a:t>2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64619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xmlns="" id="{145975E6-4833-4F96-9398-4767EC7029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xmlns="" id="{4F067236-C830-4943-867B-355664E022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xmlns="" id="{FED6E87B-5F50-4C82-AC46-2D894D661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01A6CF3-957B-4715-AE71-D20212BA0259}" type="slidenum">
              <a:rPr lang="bg-BG" altLang="bg-BG"/>
              <a:pPr/>
              <a:t>3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259820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xmlns="" id="{4B79FB80-CFEE-41A9-9A04-A58783AB1C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xmlns="" id="{61BE4102-DD45-4F3E-851E-A95CF33A64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xmlns="" id="{A68C6AE3-4ECC-4189-BD1E-22A77C4024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70330E1-1B94-4F33-A739-78FD7BAE3047}" type="slidenum">
              <a:rPr lang="bg-BG" altLang="bg-BG"/>
              <a:pPr/>
              <a:t>4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090522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xmlns="" id="{145975E6-4833-4F96-9398-4767EC7029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xmlns="" id="{4F067236-C830-4943-867B-355664E022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xmlns="" id="{FED6E87B-5F50-4C82-AC46-2D894D661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01A6CF3-957B-4715-AE71-D20212BA0259}" type="slidenum">
              <a:rPr lang="bg-BG" altLang="bg-BG"/>
              <a:pPr/>
              <a:t>5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638749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xmlns="" id="{ACFB41B1-35A1-4BDA-86FF-63D5F16F67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xmlns="" id="{7322B96A-90BF-46BD-AC04-B8F4F1F340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xmlns="" id="{113D9630-C161-471B-B2B4-A9B4E4F09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B483D1E-CFA0-41CE-9D65-6E05F3FC1023}" type="slidenum">
              <a:rPr lang="bg-BG" altLang="bg-BG"/>
              <a:pPr/>
              <a:t>6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769412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xmlns="" id="{ACFB41B1-35A1-4BDA-86FF-63D5F16F67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xmlns="" id="{7322B96A-90BF-46BD-AC04-B8F4F1F340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xmlns="" id="{113D9630-C161-471B-B2B4-A9B4E4F09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B483D1E-CFA0-41CE-9D65-6E05F3FC1023}" type="slidenum">
              <a:rPr lang="bg-BG" altLang="bg-BG"/>
              <a:pPr/>
              <a:t>7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69392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xmlns="" id="{ACFB41B1-35A1-4BDA-86FF-63D5F16F67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xmlns="" id="{7322B96A-90BF-46BD-AC04-B8F4F1F340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xmlns="" id="{113D9630-C161-471B-B2B4-A9B4E4F09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B483D1E-CFA0-41CE-9D65-6E05F3FC1023}" type="slidenum">
              <a:rPr lang="bg-BG" altLang="bg-BG"/>
              <a:pPr/>
              <a:t>8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796866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xmlns="" id="{460A6A0A-3D49-475E-AE58-8DE97922A2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xmlns="" id="{BA05392E-71AD-4376-83A0-A5E5A98FBE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xmlns="" id="{65BE9756-0CAC-47DD-9F76-2937BB557F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9008F5D-B6C7-45A5-A485-1537DA6CA40B}" type="slidenum">
              <a:rPr lang="bg-BG" altLang="bg-BG"/>
              <a:pPr/>
              <a:t>9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53095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xmlns="" id="{145975E6-4833-4F96-9398-4767EC7029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xmlns="" id="{4F067236-C830-4943-867B-355664E022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xmlns="" id="{FED6E87B-5F50-4C82-AC46-2D894D661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01A6CF3-957B-4715-AE71-D20212BA0259}" type="slidenum">
              <a:rPr lang="bg-BG" altLang="bg-BG"/>
              <a:pPr/>
              <a:t>10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836363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xmlns="" id="{145975E6-4833-4F96-9398-4767EC7029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xmlns="" id="{4F067236-C830-4943-867B-355664E022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xmlns="" id="{FED6E87B-5F50-4C82-AC46-2D894D661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01A6CF3-957B-4715-AE71-D20212BA0259}" type="slidenum">
              <a:rPr lang="bg-BG" altLang="bg-BG"/>
              <a:pPr/>
              <a:t>11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77235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 dirty="0"/>
              <a:t>Click to edit Master title </a:t>
            </a:r>
            <a:r>
              <a:rPr lang="en-US" dirty="0" err="1"/>
              <a:t>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844824"/>
            <a:ext cx="7313612" cy="4114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xmlns="" id="{B75EE227-58BE-4BA0-8DC5-F25748EDF85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450850" y="6456363"/>
            <a:ext cx="8496300" cy="431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24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207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>
            <a:extLst>
              <a:ext uri="{FF2B5EF4-FFF2-40B4-BE49-F238E27FC236}">
                <a16:creationId xmlns:a16="http://schemas.microsoft.com/office/drawing/2014/main" xmlns="" id="{2E12CC54-6F65-45DD-AAD3-87C03438B0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844675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en-US"/>
              <a:t>Click to edit Master text styles</a:t>
            </a:r>
          </a:p>
          <a:p>
            <a:pPr lvl="1"/>
            <a:r>
              <a:rPr lang="bg-BG" altLang="en-US"/>
              <a:t>Second level</a:t>
            </a:r>
          </a:p>
          <a:p>
            <a:pPr lvl="2"/>
            <a:r>
              <a:rPr lang="bg-BG" altLang="en-US"/>
              <a:t>Third level</a:t>
            </a:r>
          </a:p>
          <a:p>
            <a:pPr lvl="3"/>
            <a:r>
              <a:rPr lang="bg-BG" altLang="en-US"/>
              <a:t>Fourth level</a:t>
            </a:r>
          </a:p>
          <a:p>
            <a:pPr lvl="4"/>
            <a:r>
              <a:rPr lang="bg-BG" altLang="en-US"/>
              <a:t>Fifth level</a:t>
            </a:r>
          </a:p>
        </p:txBody>
      </p:sp>
      <p:grpSp>
        <p:nvGrpSpPr>
          <p:cNvPr id="1027" name="Group 11">
            <a:extLst>
              <a:ext uri="{FF2B5EF4-FFF2-40B4-BE49-F238E27FC236}">
                <a16:creationId xmlns:a16="http://schemas.microsoft.com/office/drawing/2014/main" xmlns="" id="{AF6C1872-4B0E-4B19-B1DE-FB5756031F0C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33375"/>
            <a:ext cx="7777163" cy="935038"/>
            <a:chOff x="476" y="210"/>
            <a:chExt cx="4899" cy="589"/>
          </a:xfrm>
        </p:grpSpPr>
        <p:pic>
          <p:nvPicPr>
            <p:cNvPr id="1029" name="Picture 12" descr="eu_2funds_bg">
              <a:extLst>
                <a:ext uri="{FF2B5EF4-FFF2-40B4-BE49-F238E27FC236}">
                  <a16:creationId xmlns:a16="http://schemas.microsoft.com/office/drawing/2014/main" xmlns="" id="{C50878DD-D85B-4097-BC09-244E68DAAA5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10"/>
              <a:ext cx="1270" cy="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0" name="Line 14">
              <a:extLst>
                <a:ext uri="{FF2B5EF4-FFF2-40B4-BE49-F238E27FC236}">
                  <a16:creationId xmlns:a16="http://schemas.microsoft.com/office/drawing/2014/main" xmlns="" id="{B11E5ABA-181B-461D-A0DE-03D9FEBAF21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76" y="799"/>
              <a:ext cx="4899" cy="0"/>
            </a:xfrm>
            <a:prstGeom prst="line">
              <a:avLst/>
            </a:prstGeom>
            <a:noFill/>
            <a:ln w="38100">
              <a:solidFill>
                <a:srgbClr val="002B8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53265" name="Rectangle 17">
            <a:extLst>
              <a:ext uri="{FF2B5EF4-FFF2-40B4-BE49-F238E27FC236}">
                <a16:creationId xmlns:a16="http://schemas.microsoft.com/office/drawing/2014/main" xmlns="" id="{7E67CB48-DCF6-4250-8661-6771CAD18B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5229225"/>
            <a:ext cx="8496300" cy="431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50000"/>
              </a:lnSpc>
              <a:buClr>
                <a:schemeClr val="tx2"/>
              </a:buClr>
              <a:buSzPct val="70000"/>
              <a:buFont typeface="Wingdings" pitchFamily="2" charset="2"/>
              <a:buNone/>
              <a:defRPr sz="13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9" r:id="rId1"/>
    <p:sldLayoutId id="2147484630" r:id="rId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0" descr="Varna-4">
            <a:extLst>
              <a:ext uri="{FF2B5EF4-FFF2-40B4-BE49-F238E27FC236}">
                <a16:creationId xmlns:a16="http://schemas.microsoft.com/office/drawing/2014/main" xmlns="" id="{B841C0B7-84D2-4641-96E6-79B09C6B5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68" y="3933056"/>
            <a:ext cx="8789428" cy="266816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2" descr="logo-bg-center">
            <a:extLst>
              <a:ext uri="{FF2B5EF4-FFF2-40B4-BE49-F238E27FC236}">
                <a16:creationId xmlns:a16="http://schemas.microsoft.com/office/drawing/2014/main" xmlns="" id="{F2105FD0-370F-495C-BF3D-D979347EC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7164388" y="188913"/>
            <a:ext cx="1477962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7D8F9C0-8CAD-4790-8CB2-F9649D7E49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4630" y="323276"/>
            <a:ext cx="2255716" cy="7742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20BD47F-8603-4761-8D37-47552788E770}"/>
              </a:ext>
            </a:extLst>
          </p:cNvPr>
          <p:cNvSpPr txBox="1"/>
          <p:nvPr/>
        </p:nvSpPr>
        <p:spPr>
          <a:xfrm>
            <a:off x="107504" y="3997754"/>
            <a:ext cx="89289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altLang="bg-BG" sz="1400" b="1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Заключително публично събитие </a:t>
            </a:r>
          </a:p>
          <a:p>
            <a:pPr algn="ctr"/>
            <a:r>
              <a:rPr lang="bg-BG" altLang="bg-BG" sz="14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 </a:t>
            </a:r>
            <a:r>
              <a:rPr lang="en-US" altLang="bg-BG" sz="14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BG16</a:t>
            </a:r>
            <a:r>
              <a:rPr lang="ru-RU" altLang="bg-BG" sz="14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М1ОР001-4.001-0003</a:t>
            </a:r>
            <a:r>
              <a:rPr lang="en-US" altLang="bg-BG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bg-BG" altLang="bg-BG" sz="14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Териториално </a:t>
            </a:r>
            <a:r>
              <a:rPr lang="bg-BG" altLang="bg-BG" sz="14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разширяване на обхвата и допълване на  функциите </a:t>
            </a:r>
            <a:r>
              <a:rPr lang="bg-BG" altLang="bg-BG" sz="14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bg-BG" sz="14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bg-BG" sz="14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Информационната </a:t>
            </a:r>
            <a:r>
              <a:rPr lang="bg-BG" altLang="bg-BG" sz="14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за управление на трафика на плавателните съдове (VTMIS) – Фаза </a:t>
            </a:r>
            <a:r>
              <a:rPr lang="bg-BG" altLang="bg-BG" sz="14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  <a:p>
            <a:pPr algn="ctr"/>
            <a:r>
              <a:rPr lang="bg-BG" altLang="bg-BG" sz="14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431972B-03F5-47BC-9776-55F13BF8F595}"/>
              </a:ext>
            </a:extLst>
          </p:cNvPr>
          <p:cNvSpPr txBox="1"/>
          <p:nvPr/>
        </p:nvSpPr>
        <p:spPr>
          <a:xfrm>
            <a:off x="5898697" y="3117610"/>
            <a:ext cx="25313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д-р инж. Златко Кузманов </a:t>
            </a:r>
          </a:p>
          <a:p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ръководител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1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ДППИ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DF6EF53-C486-4775-A926-9BAB216C9160}"/>
              </a:ext>
            </a:extLst>
          </p:cNvPr>
          <p:cNvSpPr txBox="1"/>
          <p:nvPr/>
        </p:nvSpPr>
        <p:spPr>
          <a:xfrm>
            <a:off x="395536" y="4874425"/>
            <a:ext cx="69847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Бенефициент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ДП „Пристанищна инфраструктура“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060A691-1552-4593-A7DC-BC3AC13503BE}"/>
              </a:ext>
            </a:extLst>
          </p:cNvPr>
          <p:cNvSpPr txBox="1"/>
          <p:nvPr/>
        </p:nvSpPr>
        <p:spPr>
          <a:xfrm>
            <a:off x="2254542" y="5888393"/>
            <a:ext cx="4634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май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Бургас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B465437-CD3F-4FF2-A372-3F1C8293CFE5}"/>
              </a:ext>
            </a:extLst>
          </p:cNvPr>
          <p:cNvSpPr txBox="1"/>
          <p:nvPr/>
        </p:nvSpPr>
        <p:spPr>
          <a:xfrm>
            <a:off x="899592" y="1683468"/>
            <a:ext cx="71287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Постигнати резултати от реализацията на проекта </a:t>
            </a: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принос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повишаване на безопасността и сигурността </a:t>
            </a:r>
            <a:endParaRPr lang="en-GB" sz="2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корабоплаването и опазването на околната среда </a:t>
            </a:r>
          </a:p>
        </p:txBody>
      </p:sp>
    </p:spTree>
    <p:extLst>
      <p:ext uri="{BB962C8B-B14F-4D97-AF65-F5344CB8AC3E}">
        <p14:creationId xmlns:p14="http://schemas.microsoft.com/office/powerpoint/2010/main" val="9457315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">
            <a:extLst>
              <a:ext uri="{FF2B5EF4-FFF2-40B4-BE49-F238E27FC236}">
                <a16:creationId xmlns:a16="http://schemas.microsoft.com/office/drawing/2014/main" xmlns="" id="{54000ED5-73C1-4F6E-AC88-958429CBE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4960689"/>
            <a:ext cx="8289553" cy="1286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xmlns="" id="{F3A5FE07-5F84-48F6-94EA-FD4CBF414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663278"/>
            <a:ext cx="8247063" cy="4718050"/>
          </a:xfrm>
        </p:spPr>
        <p:txBody>
          <a:bodyPr/>
          <a:lstStyle/>
          <a:p>
            <a:pPr marL="0" indent="0" algn="just">
              <a:spcAft>
                <a:spcPts val="1200"/>
              </a:spcAft>
              <a:buNone/>
              <a:defRPr/>
            </a:pPr>
            <a:r>
              <a:rPr lang="en-US" altLang="bg-BG" sz="1600" b="1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BG16</a:t>
            </a:r>
            <a:r>
              <a:rPr lang="ru-RU" altLang="bg-BG" sz="1600" b="1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М1ОР001-4.001-0003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bg-BG" altLang="bg-BG" sz="16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Териториално </a:t>
            </a:r>
            <a:r>
              <a:rPr lang="bg-BG" altLang="bg-BG" sz="16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разширяване на обхвата и допълване на  функциите на Информационната система за управление на трафика на плавателните съдове (VTMIS) – Фаза </a:t>
            </a:r>
            <a:r>
              <a:rPr lang="bg-BG" altLang="bg-BG" sz="16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bg-BG" altLang="bg-BG" sz="1600" kern="12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  <a:endParaRPr lang="bg-BG" altLang="bg-BG" sz="1600" dirty="0">
              <a:solidFill>
                <a:srgbClr val="FF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1200"/>
              </a:spcAft>
              <a:buNone/>
              <a:defRPr/>
            </a:pPr>
            <a:r>
              <a:rPr lang="bg-BG" altLang="bg-BG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за БФП №: 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ДОПТТИ-1 от 02.01.2019 г.</a:t>
            </a:r>
          </a:p>
          <a:p>
            <a:pPr marL="0" indent="0" algn="just">
              <a:spcAft>
                <a:spcPts val="1200"/>
              </a:spcAft>
              <a:buNone/>
              <a:defRPr/>
            </a:pPr>
            <a:r>
              <a:rPr lang="bg-BG" altLang="bg-BG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Стойност </a:t>
            </a:r>
            <a:r>
              <a:rPr lang="bg-BG" altLang="bg-BG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БФП: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6 602 152,15 лв. </a:t>
            </a:r>
            <a:endParaRPr lang="bg-BG" altLang="bg-BG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1200"/>
              </a:spcAft>
              <a:buNone/>
              <a:defRPr/>
            </a:pPr>
            <a:r>
              <a:rPr lang="bg-BG" altLang="bg-BG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bg-BG" altLang="bg-BG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изпълнение на проекта: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31.12.2021 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  <a:p>
            <a:pPr marL="0" indent="0" algn="just">
              <a:spcAft>
                <a:spcPts val="1200"/>
              </a:spcAft>
              <a:buNone/>
              <a:defRPr/>
            </a:pPr>
            <a:r>
              <a:rPr lang="bg-BG" altLang="bg-BG" sz="1600" b="1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Основната </a:t>
            </a:r>
            <a:r>
              <a:rPr lang="bg-BG" altLang="bg-BG" sz="1600" b="1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 на проекта </a:t>
            </a:r>
            <a:r>
              <a:rPr lang="bg-BG" altLang="bg-BG" sz="16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bg-BG" altLang="bg-BG" sz="16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подобряване на </a:t>
            </a:r>
            <a:r>
              <a:rPr lang="bg-BG" altLang="bg-BG" sz="16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управлението, безопасността и сигурността на корабоплаването и екологичния контрол в морските пространства на </a:t>
            </a:r>
            <a:r>
              <a:rPr lang="bg-BG" altLang="bg-BG" sz="16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България </a:t>
            </a:r>
            <a:r>
              <a:rPr lang="bg-BG" altLang="bg-BG" sz="16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 внедряване на модернизирана инфраструктура за наблюдение и управление на трафика.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bg-BG" altLang="bg-BG" sz="1600" kern="12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bg-BG" altLang="bg-BG" sz="1600" kern="12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  <a:defRPr/>
            </a:pPr>
            <a:endParaRPr lang="bg-BG" altLang="bg-B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8" name="Picture 2" descr="logo-bg-center">
            <a:extLst>
              <a:ext uri="{FF2B5EF4-FFF2-40B4-BE49-F238E27FC236}">
                <a16:creationId xmlns:a16="http://schemas.microsoft.com/office/drawing/2014/main" xmlns="" id="{F2105FD0-370F-495C-BF3D-D979347EC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7164388" y="188913"/>
            <a:ext cx="1477962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7D8F9C0-8CAD-4790-8CB2-F9649D7E49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4630" y="323276"/>
            <a:ext cx="2255716" cy="774259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logo-bg-center">
            <a:extLst>
              <a:ext uri="{FF2B5EF4-FFF2-40B4-BE49-F238E27FC236}">
                <a16:creationId xmlns:a16="http://schemas.microsoft.com/office/drawing/2014/main" xmlns="" id="{04D65231-D502-4550-9006-077FA6F50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7164388" y="188913"/>
            <a:ext cx="1477962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>
            <a:extLst>
              <a:ext uri="{FF2B5EF4-FFF2-40B4-BE49-F238E27FC236}">
                <a16:creationId xmlns:a16="http://schemas.microsoft.com/office/drawing/2014/main" xmlns="" id="{6E479E8F-4970-403A-8833-E561828A034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37313" y="-755650"/>
            <a:ext cx="6019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bg-BG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8117BEF-EC5C-496F-9C3F-FF0345200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23276"/>
            <a:ext cx="2255716" cy="774259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0DBA2947-B5E2-442D-A256-0FBF618F4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38" y="1649883"/>
            <a:ext cx="4314825" cy="4443413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None/>
              <a:defRPr/>
            </a:pPr>
            <a:r>
              <a:rPr lang="bg-BG" altLang="bg-BG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Целите на проекта се постигат с:</a:t>
            </a:r>
          </a:p>
          <a:p>
            <a:pPr algn="just">
              <a:defRPr/>
            </a:pP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инсталиране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радари за наблюдение на морските пространства; </a:t>
            </a:r>
          </a:p>
          <a:p>
            <a:pPr algn="just">
              <a:defRPr/>
            </a:pP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УКВ станции за осъществяване на радиовръзка с корабите; </a:t>
            </a:r>
          </a:p>
          <a:p>
            <a:pPr algn="just">
              <a:defRPr/>
            </a:pP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АИС станции за 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на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динамични и статични данни на корабите; </a:t>
            </a:r>
          </a:p>
          <a:p>
            <a:pPr algn="just">
              <a:defRPr/>
            </a:pP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камери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наблюдение на критични за корабоплаването точки; </a:t>
            </a:r>
          </a:p>
          <a:p>
            <a:pPr algn="just">
              <a:defRPr/>
            </a:pP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етеорологични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станции; </a:t>
            </a:r>
          </a:p>
          <a:p>
            <a:pPr algn="just">
              <a:defRPr/>
            </a:pP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РРЛ за осъществяване на надеждна  връзка между обектите;</a:t>
            </a:r>
          </a:p>
          <a:p>
            <a:pPr algn="just">
              <a:defRPr/>
            </a:pP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хранителни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 на обектите и други спомагателни системи.</a:t>
            </a:r>
            <a:r>
              <a:rPr lang="bg-BG" altLang="bg-BG" sz="1600" dirty="0">
                <a:solidFill>
                  <a:srgbClr val="00206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			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ru-RU" altLang="bg-B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9" descr="C:\Users\Asus\Documents\ОП транспорт\201910292-1.jpg">
            <a:extLst>
              <a:ext uri="{FF2B5EF4-FFF2-40B4-BE49-F238E27FC236}">
                <a16:creationId xmlns:a16="http://schemas.microsoft.com/office/drawing/2014/main" xmlns="" id="{9542D411-0158-4E66-9B58-5E8912645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603399"/>
            <a:ext cx="3244850" cy="463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9125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xmlns="" id="{FB5C4F3D-7DEC-48A4-8161-C6E4D9E3F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188" y="1412875"/>
            <a:ext cx="4608512" cy="4443413"/>
          </a:xfrm>
        </p:spPr>
        <p:txBody>
          <a:bodyPr/>
          <a:lstStyle/>
          <a:p>
            <a:pPr marL="0" indent="0" algn="just">
              <a:buFont typeface="Wingdings" panose="05000000000000000000" pitchFamily="2" charset="2"/>
              <a:buNone/>
            </a:pP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Проектът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осъществява чрез 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ново оборудване на 22 обекта, от които 6 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 напълно 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нови.</a:t>
            </a:r>
            <a:endParaRPr lang="bg-BG" altLang="bg-BG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bg-BG" altLang="bg-BG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bg-BG" altLang="bg-BG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bg-BG" altLang="bg-BG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Сключени </a:t>
            </a:r>
            <a:r>
              <a:rPr lang="bg-BG" altLang="bg-BG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 с изпълнители</a:t>
            </a:r>
            <a:r>
              <a:rPr lang="bg-BG" altLang="bg-BG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altLang="bg-BG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№ДЕП-23/27.02.2017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 с</a:t>
            </a:r>
            <a:r>
              <a:rPr lang="bg-BG" altLang="bg-BG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„Навигация на плавателните </a:t>
            </a:r>
            <a:r>
              <a:rPr lang="bg-BG" altLang="bg-BG" sz="1600" dirty="0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съдове“ </a:t>
            </a:r>
            <a:r>
              <a:rPr lang="bg-BG" altLang="bg-BG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ДЗЗД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за 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 на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основните дейности от проекта; </a:t>
            </a:r>
            <a:endParaRPr lang="bg-BG" altLang="bg-BG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altLang="bg-BG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№ДЕП-33/07.07.2017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</a:t>
            </a:r>
            <a:r>
              <a:rPr lang="bg-BG" altLang="bg-BG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bg-BG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„Глобал консулт 07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bg-BG" altLang="bg-BG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ООД и Договор 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№ДЕП-12/22.07.2019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</a:t>
            </a:r>
            <a:r>
              <a:rPr lang="bg-BG" altLang="bg-BG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bg-BG" sz="160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„Рубикон инженеринг</a:t>
            </a:r>
            <a:r>
              <a:rPr lang="bg-BG" altLang="bg-BG" sz="1600" noProof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bg-BG" altLang="bg-BG" sz="1600" b="1" noProof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bg-BG" sz="1600" noProof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 за строителен надзор.</a:t>
            </a:r>
          </a:p>
          <a:p>
            <a:pPr marL="0" indent="0" algn="just">
              <a:buFont typeface="Wingdings" panose="05000000000000000000" pitchFamily="2" charset="2"/>
              <a:buNone/>
            </a:pPr>
            <a:endParaRPr lang="bg-BG" altLang="bg-BG" sz="1600" dirty="0">
              <a:solidFill>
                <a:srgbClr val="00206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Font typeface="Wingdings" panose="05000000000000000000" pitchFamily="2" charset="2"/>
              <a:buNone/>
            </a:pPr>
            <a:endParaRPr lang="bg-BG" altLang="bg-BG" sz="1600" b="1" dirty="0">
              <a:solidFill>
                <a:srgbClr val="00206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24" name="Picture 2" descr="logo-bg-center">
            <a:extLst>
              <a:ext uri="{FF2B5EF4-FFF2-40B4-BE49-F238E27FC236}">
                <a16:creationId xmlns:a16="http://schemas.microsoft.com/office/drawing/2014/main" xmlns="" id="{6D533900-CB61-451C-800A-BC0AA18C1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7164388" y="188913"/>
            <a:ext cx="1477962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2">
            <a:extLst>
              <a:ext uri="{FF2B5EF4-FFF2-40B4-BE49-F238E27FC236}">
                <a16:creationId xmlns:a16="http://schemas.microsoft.com/office/drawing/2014/main" xmlns="" id="{FF8B5938-8C28-477B-A1D6-E89F410724B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37313" y="-755650"/>
            <a:ext cx="6019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bg-BG" sz="1800"/>
          </a:p>
        </p:txBody>
      </p:sp>
      <p:graphicFrame>
        <p:nvGraphicFramePr>
          <p:cNvPr id="30726" name="Object 3">
            <a:extLst>
              <a:ext uri="{FF2B5EF4-FFF2-40B4-BE49-F238E27FC236}">
                <a16:creationId xmlns:a16="http://schemas.microsoft.com/office/drawing/2014/main" xmlns="" id="{94F02275-D61A-46E3-83CB-A7B7AA9994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19700" y="1355725"/>
          <a:ext cx="3670300" cy="5183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Acrobat Document" r:id="rId5" imgW="5430600" imgH="7695000" progId="AcroExch.Document.DC">
                  <p:embed/>
                </p:oleObj>
              </mc:Choice>
              <mc:Fallback>
                <p:oleObj name="Acrobat Document" r:id="rId5" imgW="5430600" imgH="7695000" progId="AcroExch.Document.DC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1355725"/>
                        <a:ext cx="3670300" cy="5183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9F8AA6-59DC-4CDD-8473-BB7000A138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1880" y="258081"/>
            <a:ext cx="2255716" cy="774259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logo-bg-center">
            <a:extLst>
              <a:ext uri="{FF2B5EF4-FFF2-40B4-BE49-F238E27FC236}">
                <a16:creationId xmlns:a16="http://schemas.microsoft.com/office/drawing/2014/main" xmlns="" id="{04D65231-D502-4550-9006-077FA6F50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7164388" y="188913"/>
            <a:ext cx="1477962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>
            <a:extLst>
              <a:ext uri="{FF2B5EF4-FFF2-40B4-BE49-F238E27FC236}">
                <a16:creationId xmlns:a16="http://schemas.microsoft.com/office/drawing/2014/main" xmlns="" id="{6E479E8F-4970-403A-8833-E561828A034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37313" y="-755650"/>
            <a:ext cx="6019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bg-BG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8117BEF-EC5C-496F-9C3F-FF0345200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23276"/>
            <a:ext cx="2255716" cy="774259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61C6B01F-9794-4CEA-9939-C98D1ABDD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341438"/>
            <a:ext cx="3888432" cy="5516562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None/>
              <a:defRPr/>
            </a:pPr>
            <a:r>
              <a:rPr lang="bg-BG" altLang="bg-BG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реализирането на проекта се разрешават съществуващи проблеми с:</a:t>
            </a:r>
          </a:p>
          <a:p>
            <a:pPr algn="just">
              <a:lnSpc>
                <a:spcPct val="90000"/>
              </a:lnSpc>
              <a:defRPr/>
            </a:pP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ненадеждно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непълно радиолокационно покритие;</a:t>
            </a:r>
          </a:p>
          <a:p>
            <a:pPr algn="just">
              <a:lnSpc>
                <a:spcPct val="90000"/>
              </a:lnSpc>
              <a:defRPr/>
            </a:pP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ненадеждно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приемане на АИС данни от корабите за определени райони;</a:t>
            </a:r>
          </a:p>
          <a:p>
            <a:pPr algn="just">
              <a:lnSpc>
                <a:spcPct val="90000"/>
              </a:lnSpc>
              <a:defRPr/>
            </a:pP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окритие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видеонаблюдение на критични и невралгични участъци на пристанищни райони и териториалното море;</a:t>
            </a:r>
          </a:p>
          <a:p>
            <a:pPr algn="just">
              <a:lnSpc>
                <a:spcPct val="90000"/>
              </a:lnSpc>
              <a:defRPr/>
            </a:pP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зграждане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автономна УКВ система за целите на управление на трафика;</a:t>
            </a:r>
          </a:p>
          <a:p>
            <a:pPr algn="just">
              <a:lnSpc>
                <a:spcPct val="90000"/>
              </a:lnSpc>
              <a:defRPr/>
            </a:pP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ъздаване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условия  за оценка на риска за корабоплаването при маневрирането на корабите в пристанищата с монтаж на нови метеостанции;</a:t>
            </a:r>
          </a:p>
          <a:p>
            <a:pPr algn="just">
              <a:lnSpc>
                <a:spcPct val="90000"/>
              </a:lnSpc>
              <a:defRPr/>
            </a:pP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сигуряване </a:t>
            </a:r>
            <a:r>
              <a:rPr lang="bg-BG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съвременна и надеждна преносна среда за новите обекти. </a:t>
            </a:r>
          </a:p>
          <a:p>
            <a:pPr marL="0" indent="0" algn="just">
              <a:lnSpc>
                <a:spcPct val="90000"/>
              </a:lnSpc>
              <a:buFont typeface="Courier New" panose="02070309020205020404" pitchFamily="49" charset="0"/>
              <a:buChar char="o"/>
              <a:defRPr/>
            </a:pPr>
            <a:endParaRPr lang="bg-BG" altLang="bg-BG" sz="1600" dirty="0">
              <a:solidFill>
                <a:srgbClr val="00206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Font typeface="Courier New" panose="02070309020205020404" pitchFamily="49" charset="0"/>
              <a:buChar char="o"/>
              <a:defRPr/>
            </a:pPr>
            <a:endParaRPr lang="en-US" altLang="bg-BG" sz="1600" dirty="0">
              <a:solidFill>
                <a:srgbClr val="003366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bg-BG" sz="1600" dirty="0">
                <a:solidFill>
                  <a:srgbClr val="0033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</a:t>
            </a:r>
            <a:r>
              <a:rPr lang="bg-BG" altLang="bg-BG" sz="1600" dirty="0">
                <a:solidFill>
                  <a:srgbClr val="0033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					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ru-RU" altLang="bg-B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752E870-C06E-4C8B-BAC6-9E777C662F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5" y="1319070"/>
            <a:ext cx="3982427" cy="540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17881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logo-bg-center">
            <a:extLst>
              <a:ext uri="{FF2B5EF4-FFF2-40B4-BE49-F238E27FC236}">
                <a16:creationId xmlns:a16="http://schemas.microsoft.com/office/drawing/2014/main" xmlns="" id="{E198BAA7-CA59-4FEA-818C-60F563712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7164388" y="188913"/>
            <a:ext cx="1477962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2">
            <a:extLst>
              <a:ext uri="{FF2B5EF4-FFF2-40B4-BE49-F238E27FC236}">
                <a16:creationId xmlns:a16="http://schemas.microsoft.com/office/drawing/2014/main" xmlns="" id="{2865E687-33C3-46AD-89FB-95B28EAA2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081" y="323056"/>
            <a:ext cx="2255837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Rectangle 2">
            <a:extLst>
              <a:ext uri="{FF2B5EF4-FFF2-40B4-BE49-F238E27FC236}">
                <a16:creationId xmlns:a16="http://schemas.microsoft.com/office/drawing/2014/main" xmlns="" id="{5487D47E-3322-458B-B9B0-6393D9861CB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37313" y="-755650"/>
            <a:ext cx="6019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bg-BG" sz="1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39232AD4-F110-4CA3-AA35-5BEA02B12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502" y="5708311"/>
            <a:ext cx="7815263" cy="745025"/>
          </a:xfrm>
        </p:spPr>
        <p:txBody>
          <a:bodyPr/>
          <a:lstStyle/>
          <a:p>
            <a:pPr marL="0" indent="266700" algn="just">
              <a:lnSpc>
                <a:spcPct val="90000"/>
              </a:lnSpc>
              <a:buNone/>
              <a:defRPr/>
            </a:pPr>
            <a:r>
              <a:rPr lang="bg-BG" altLang="bg-BG" sz="1600" kern="1200" noProof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да осигури устойчивост на проекта</a:t>
            </a:r>
            <a:r>
              <a:rPr lang="en-US" altLang="bg-BG" sz="1600" kern="1200" noProof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altLang="bg-BG" sz="1600" kern="1200" noProof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ДППИ влага допълнителни средства и надгражда системата с допълнителен софтуер.</a:t>
            </a:r>
            <a:r>
              <a:rPr lang="en-US" altLang="bg-BG" sz="1600" kern="1200" noProof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altLang="bg-BG" sz="1600" kern="1200" noProof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endParaRPr lang="bg-BG" altLang="bg-BG" sz="16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F355D26-DC11-4D43-8013-CC4C148453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631" y="1623517"/>
            <a:ext cx="6840759" cy="398777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FDC2E01F-2D3C-4F56-BCD0-D7801CE696AD}"/>
              </a:ext>
            </a:extLst>
          </p:cNvPr>
          <p:cNvSpPr txBox="1">
            <a:spLocks/>
          </p:cNvSpPr>
          <p:nvPr/>
        </p:nvSpPr>
        <p:spPr bwMode="auto">
          <a:xfrm>
            <a:off x="827584" y="1268760"/>
            <a:ext cx="2043965" cy="39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266700" algn="just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bg-BG" altLang="bg-BG" sz="1600" kern="1200" noProof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Мопанг</a:t>
            </a:r>
          </a:p>
          <a:p>
            <a:pPr algn="just">
              <a:lnSpc>
                <a:spcPct val="90000"/>
              </a:lnSpc>
              <a:defRPr/>
            </a:pPr>
            <a:endParaRPr lang="bg-BG" altLang="bg-BG" sz="1600" kern="1200" dirty="0">
              <a:solidFill>
                <a:srgbClr val="00206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logo-bg-center">
            <a:extLst>
              <a:ext uri="{FF2B5EF4-FFF2-40B4-BE49-F238E27FC236}">
                <a16:creationId xmlns:a16="http://schemas.microsoft.com/office/drawing/2014/main" xmlns="" id="{E198BAA7-CA59-4FEA-818C-60F563712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7164388" y="188913"/>
            <a:ext cx="1477962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2">
            <a:extLst>
              <a:ext uri="{FF2B5EF4-FFF2-40B4-BE49-F238E27FC236}">
                <a16:creationId xmlns:a16="http://schemas.microsoft.com/office/drawing/2014/main" xmlns="" id="{2865E687-33C3-46AD-89FB-95B28EAA2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081" y="323056"/>
            <a:ext cx="2255837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Rectangle 2">
            <a:extLst>
              <a:ext uri="{FF2B5EF4-FFF2-40B4-BE49-F238E27FC236}">
                <a16:creationId xmlns:a16="http://schemas.microsoft.com/office/drawing/2014/main" xmlns="" id="{5487D47E-3322-458B-B9B0-6393D9861CB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37313" y="-755650"/>
            <a:ext cx="6019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bg-BG" sz="1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39232AD4-F110-4CA3-AA35-5BEA02B12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896269"/>
            <a:ext cx="7868071" cy="1042988"/>
          </a:xfrm>
        </p:spPr>
        <p:txBody>
          <a:bodyPr/>
          <a:lstStyle/>
          <a:p>
            <a:pPr marL="0" indent="266700" algn="just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bg-BG" altLang="bg-BG" sz="1600" kern="1200" noProof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Внедреният софтуер за излъчване на виртуални и синтетични буйове се използва за означаване на плитчини, даляни и други опасности, както </a:t>
            </a:r>
            <a:r>
              <a:rPr lang="bg-BG" altLang="bg-BG" sz="1600" kern="1200" noProof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ориентири </a:t>
            </a:r>
            <a:r>
              <a:rPr lang="bg-BG" altLang="bg-BG" sz="1600" kern="1200" noProof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навигация при намалена видимост.</a:t>
            </a:r>
            <a:endParaRPr lang="bg-BG" altLang="bg-BG" sz="1600" kern="1200" noProof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70" name="Picture 8">
            <a:extLst>
              <a:ext uri="{FF2B5EF4-FFF2-40B4-BE49-F238E27FC236}">
                <a16:creationId xmlns:a16="http://schemas.microsoft.com/office/drawing/2014/main" xmlns="" id="{5B8C7D3D-7DD8-4E0F-A8FB-8D06B8D2E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" y="2996952"/>
            <a:ext cx="7815263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9290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logo-bg-center">
            <a:extLst>
              <a:ext uri="{FF2B5EF4-FFF2-40B4-BE49-F238E27FC236}">
                <a16:creationId xmlns:a16="http://schemas.microsoft.com/office/drawing/2014/main" xmlns="" id="{E198BAA7-CA59-4FEA-818C-60F563712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7164388" y="188913"/>
            <a:ext cx="1477962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2">
            <a:extLst>
              <a:ext uri="{FF2B5EF4-FFF2-40B4-BE49-F238E27FC236}">
                <a16:creationId xmlns:a16="http://schemas.microsoft.com/office/drawing/2014/main" xmlns="" id="{2865E687-33C3-46AD-89FB-95B28EAA2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081" y="323056"/>
            <a:ext cx="2255837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Rectangle 2">
            <a:extLst>
              <a:ext uri="{FF2B5EF4-FFF2-40B4-BE49-F238E27FC236}">
                <a16:creationId xmlns:a16="http://schemas.microsoft.com/office/drawing/2014/main" xmlns="" id="{5487D47E-3322-458B-B9B0-6393D9861CB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37313" y="-755650"/>
            <a:ext cx="6019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bg-BG" sz="1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39232AD4-F110-4CA3-AA35-5BEA02B12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70" y="5830887"/>
            <a:ext cx="7815263" cy="2054225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None/>
              <a:defRPr/>
            </a:pPr>
            <a:r>
              <a:rPr lang="bg-BG" altLang="bg-BG" sz="16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Внедрява се софтуер за интелигентно маневриране на корабите и управление на морския трафик, базиран на </a:t>
            </a:r>
            <a:r>
              <a:rPr lang="bg-BG" altLang="bg-BG" sz="1600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изкуствен </a:t>
            </a:r>
            <a:r>
              <a:rPr lang="bg-BG" altLang="bg-BG" sz="16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интелект.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2F56BD78-082B-43F6-A4A1-85A7361A21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84805"/>
            <a:ext cx="6520004" cy="390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5C2AA2AE-D1EA-41B9-870E-F810F771026D}"/>
              </a:ext>
            </a:extLst>
          </p:cNvPr>
          <p:cNvSpPr txBox="1">
            <a:spLocks/>
          </p:cNvSpPr>
          <p:nvPr/>
        </p:nvSpPr>
        <p:spPr bwMode="auto">
          <a:xfrm>
            <a:off x="755576" y="1258701"/>
            <a:ext cx="2448272" cy="39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266700" algn="just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bg-BG" altLang="bg-BG" sz="16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Славянин</a:t>
            </a:r>
          </a:p>
          <a:p>
            <a:pPr algn="just">
              <a:lnSpc>
                <a:spcPct val="90000"/>
              </a:lnSpc>
              <a:defRPr/>
            </a:pPr>
            <a:endParaRPr lang="bg-BG" altLang="bg-BG" sz="1600" kern="1200" dirty="0">
              <a:solidFill>
                <a:srgbClr val="00206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36431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logo-bg-center">
            <a:extLst>
              <a:ext uri="{FF2B5EF4-FFF2-40B4-BE49-F238E27FC236}">
                <a16:creationId xmlns:a16="http://schemas.microsoft.com/office/drawing/2014/main" xmlns="" id="{14EE5D80-D116-440A-807C-9C5C8ED54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7164388" y="188913"/>
            <a:ext cx="1477962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Rectangle 2">
            <a:extLst>
              <a:ext uri="{FF2B5EF4-FFF2-40B4-BE49-F238E27FC236}">
                <a16:creationId xmlns:a16="http://schemas.microsoft.com/office/drawing/2014/main" xmlns="" id="{CD29AD51-680B-4C91-A7FD-82AFA6ADCF0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37313" y="-755650"/>
            <a:ext cx="6019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bg-BG" sz="1800"/>
          </a:p>
        </p:txBody>
      </p:sp>
      <p:sp>
        <p:nvSpPr>
          <p:cNvPr id="20486" name="Content Placeholder 2">
            <a:extLst>
              <a:ext uri="{FF2B5EF4-FFF2-40B4-BE49-F238E27FC236}">
                <a16:creationId xmlns:a16="http://schemas.microsoft.com/office/drawing/2014/main" xmlns="" id="{7FCC1A63-34DA-4625-9FF8-7DE50F188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3" y="1508125"/>
            <a:ext cx="7959725" cy="625475"/>
          </a:xfrm>
        </p:spPr>
        <p:txBody>
          <a:bodyPr/>
          <a:lstStyle/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ru-RU" altLang="bg-BG" sz="16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Софтуерът за интелигентно маневриране на корабите и управление на корабния трафик изпълнява следните дейности:</a:t>
            </a:r>
          </a:p>
        </p:txBody>
      </p:sp>
      <p:sp>
        <p:nvSpPr>
          <p:cNvPr id="38919" name="Rectangle 12">
            <a:extLst>
              <a:ext uri="{FF2B5EF4-FFF2-40B4-BE49-F238E27FC236}">
                <a16:creationId xmlns:a16="http://schemas.microsoft.com/office/drawing/2014/main" xmlns="" id="{8BFE2CA9-18F5-43A9-8310-E0AD9909F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2492375"/>
            <a:ext cx="3672978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прогнозиране на </a:t>
            </a:r>
            <a:r>
              <a:rPr lang="ru-RU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движението на корабите;</a:t>
            </a:r>
          </a:p>
          <a:p>
            <a:pPr algn="just">
              <a:spcBef>
                <a:spcPct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зчисляване на индивидуалните </a:t>
            </a:r>
            <a:r>
              <a:rPr lang="ru-RU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зони за безопасност на корабите;</a:t>
            </a:r>
          </a:p>
          <a:p>
            <a:pPr algn="just">
              <a:spcBef>
                <a:spcPct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зчисляване </a:t>
            </a:r>
            <a:r>
              <a:rPr lang="ru-RU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предупреждения </a:t>
            </a:r>
            <a:r>
              <a:rPr lang="ru-RU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 основа на </a:t>
            </a:r>
            <a:r>
              <a:rPr lang="ru-RU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прогнозните движения;</a:t>
            </a:r>
          </a:p>
          <a:p>
            <a:pPr algn="just">
              <a:spcBef>
                <a:spcPct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ланиране </a:t>
            </a:r>
            <a:r>
              <a:rPr lang="ru-RU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маневрирането за избягване на сблъсък между корабите;</a:t>
            </a:r>
          </a:p>
          <a:p>
            <a:pPr algn="just">
              <a:spcBef>
                <a:spcPct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бмен</a:t>
            </a:r>
            <a:r>
              <a:rPr lang="en-US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bg-BG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маршрутите на движение на корабите.</a:t>
            </a:r>
          </a:p>
        </p:txBody>
      </p:sp>
      <p:pic>
        <p:nvPicPr>
          <p:cNvPr id="38920" name="Picture 14">
            <a:extLst>
              <a:ext uri="{FF2B5EF4-FFF2-40B4-BE49-F238E27FC236}">
                <a16:creationId xmlns:a16="http://schemas.microsoft.com/office/drawing/2014/main" xmlns="" id="{DD9CAB25-5659-4519-B3C5-45721717E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492375"/>
            <a:ext cx="3681413" cy="31877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977428E-D1AF-4CEF-ADB7-897B4853D6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217" y="199375"/>
            <a:ext cx="2255716" cy="774259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logo-bg-center">
            <a:extLst>
              <a:ext uri="{FF2B5EF4-FFF2-40B4-BE49-F238E27FC236}">
                <a16:creationId xmlns:a16="http://schemas.microsoft.com/office/drawing/2014/main" xmlns="" id="{04D65231-D502-4550-9006-077FA6F50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7164388" y="188913"/>
            <a:ext cx="1477962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>
            <a:extLst>
              <a:ext uri="{FF2B5EF4-FFF2-40B4-BE49-F238E27FC236}">
                <a16:creationId xmlns:a16="http://schemas.microsoft.com/office/drawing/2014/main" xmlns="" id="{6E479E8F-4970-403A-8833-E561828A034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37313" y="-755650"/>
            <a:ext cx="6019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bg-BG" sz="1800"/>
          </a:p>
        </p:txBody>
      </p:sp>
      <p:sp>
        <p:nvSpPr>
          <p:cNvPr id="43014" name="Rectangle 10">
            <a:extLst>
              <a:ext uri="{FF2B5EF4-FFF2-40B4-BE49-F238E27FC236}">
                <a16:creationId xmlns:a16="http://schemas.microsoft.com/office/drawing/2014/main" xmlns="" id="{DE4CF28F-7D8A-4A9F-A094-D413AB4EA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063" y="1428750"/>
            <a:ext cx="3275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bg-BG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на развитие</a:t>
            </a:r>
            <a:endParaRPr lang="en-US" altLang="bg-BG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8117BEF-EC5C-496F-9C3F-FF0345200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23276"/>
            <a:ext cx="2255716" cy="7742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FDBBD8A-AB28-4B5F-BA01-1827A5BA66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2" y="2438246"/>
            <a:ext cx="8316416" cy="4175607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logo-bg-center">
            <a:extLst>
              <a:ext uri="{FF2B5EF4-FFF2-40B4-BE49-F238E27FC236}">
                <a16:creationId xmlns:a16="http://schemas.microsoft.com/office/drawing/2014/main" xmlns="" id="{04D65231-D502-4550-9006-077FA6F50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 bwMode="auto">
          <a:xfrm>
            <a:off x="7164388" y="188913"/>
            <a:ext cx="1477962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>
            <a:extLst>
              <a:ext uri="{FF2B5EF4-FFF2-40B4-BE49-F238E27FC236}">
                <a16:creationId xmlns:a16="http://schemas.microsoft.com/office/drawing/2014/main" xmlns="" id="{6E479E8F-4970-403A-8833-E561828A034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37313" y="-755650"/>
            <a:ext cx="6019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bg-BG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8117BEF-EC5C-496F-9C3F-FF0345200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23276"/>
            <a:ext cx="2255716" cy="774259"/>
          </a:xfrm>
          <a:prstGeom prst="rect">
            <a:avLst/>
          </a:prstGeom>
        </p:spPr>
      </p:pic>
      <p:pic>
        <p:nvPicPr>
          <p:cNvPr id="5" name="Picture 3" descr="C:\Users\Asus\Documents\ОП транспорт\24.JPG">
            <a:extLst>
              <a:ext uri="{FF2B5EF4-FFF2-40B4-BE49-F238E27FC236}">
                <a16:creationId xmlns:a16="http://schemas.microsoft.com/office/drawing/2014/main" xmlns="" id="{54E7C5BC-9DAB-4AD4-A46D-E7F22DF05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050" y="1916832"/>
            <a:ext cx="6283900" cy="419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CF0B6F32-8EDD-48D2-82EC-EE5462C5B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80" y="1930401"/>
            <a:ext cx="6120780" cy="400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bg-BG" altLang="bg-BG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Най-голямото </a:t>
            </a:r>
            <a:r>
              <a:rPr lang="bg-BG" altLang="bg-BG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богатство, което трябва да опазим!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8CF849D2-9464-47AD-9EAE-302A4564C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728" y="1422733"/>
            <a:ext cx="4575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bg-BG" altLang="bg-BG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ВАШЕТО ВНИМАНИЕ</a:t>
            </a:r>
            <a:r>
              <a:rPr lang="en-US" altLang="bg-BG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bg-BG" altLang="bg-BG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xmlns="" id="{C1D2B5DF-4EB9-4330-A252-1056E3CDC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112" y="6167045"/>
            <a:ext cx="36642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bg-BG" alt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д-р </a:t>
            </a:r>
            <a:r>
              <a:rPr lang="bg-BG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инж. Златко Кузманов</a:t>
            </a:r>
          </a:p>
          <a:p>
            <a:pPr algn="ctr" eaLnBrk="1" hangingPunct="1">
              <a:spcBef>
                <a:spcPts val="0"/>
              </a:spcBef>
            </a:pPr>
            <a:r>
              <a:rPr lang="bg-BG" alt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</a:t>
            </a:r>
            <a:r>
              <a:rPr lang="bg-BG" alt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ъководител </a:t>
            </a:r>
            <a:r>
              <a:rPr lang="bg-BG" alt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en-US" alt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alt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ДППИ</a:t>
            </a:r>
          </a:p>
        </p:txBody>
      </p:sp>
    </p:spTree>
    <p:extLst>
      <p:ext uri="{BB962C8B-B14F-4D97-AF65-F5344CB8AC3E}">
        <p14:creationId xmlns:p14="http://schemas.microsoft.com/office/powerpoint/2010/main" val="8462223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6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5B9CD1"/>
      </a:accent2>
      <a:accent3>
        <a:srgbClr val="FFFFFF"/>
      </a:accent3>
      <a:accent4>
        <a:srgbClr val="000000"/>
      </a:accent4>
      <a:accent5>
        <a:srgbClr val="ADE2E2"/>
      </a:accent5>
      <a:accent6>
        <a:srgbClr val="528DBD"/>
      </a:accent6>
      <a:hlink>
        <a:srgbClr val="0033CC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1">
        <a:dk1>
          <a:srgbClr val="000000"/>
        </a:dk1>
        <a:lt1>
          <a:srgbClr val="66CC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B8E2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12">
        <a:dk1>
          <a:srgbClr val="000000"/>
        </a:dk1>
        <a:lt1>
          <a:srgbClr val="66CC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B8E2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66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13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41A4C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3A94B4"/>
        </a:accent6>
        <a:hlink>
          <a:srgbClr val="66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14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41A4C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3A94B4"/>
        </a:accent6>
        <a:hlink>
          <a:srgbClr val="0033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15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5DB1CF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53A0BB"/>
        </a:accent6>
        <a:hlink>
          <a:srgbClr val="0033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16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5B9CD1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528DBD"/>
        </a:accent6>
        <a:hlink>
          <a:srgbClr val="0033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18755</TotalTime>
  <Words>502</Words>
  <Application>Microsoft Office PowerPoint</Application>
  <PresentationFormat>On-screen Show (4:3)</PresentationFormat>
  <Paragraphs>69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Courier New</vt:lpstr>
      <vt:lpstr>Times New Roman</vt:lpstr>
      <vt:lpstr>Verdana</vt:lpstr>
      <vt:lpstr>Wingdings</vt:lpstr>
      <vt:lpstr>Eclipse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MTITC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Eliz Bohosyan</dc:creator>
  <cp:lastModifiedBy>Neli Velinova</cp:lastModifiedBy>
  <cp:revision>982</cp:revision>
  <cp:lastPrinted>2017-11-22T14:11:00Z</cp:lastPrinted>
  <dcterms:created xsi:type="dcterms:W3CDTF">2013-05-14T07:37:49Z</dcterms:created>
  <dcterms:modified xsi:type="dcterms:W3CDTF">2021-05-31T12:51:30Z</dcterms:modified>
</cp:coreProperties>
</file>