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  <p:sldMasterId id="2147483867" r:id="rId2"/>
  </p:sldMasterIdLst>
  <p:notesMasterIdLst>
    <p:notesMasterId r:id="rId26"/>
  </p:notesMasterIdLst>
  <p:sldIdLst>
    <p:sldId id="256" r:id="rId3"/>
    <p:sldId id="322" r:id="rId4"/>
    <p:sldId id="336" r:id="rId5"/>
    <p:sldId id="323" r:id="rId6"/>
    <p:sldId id="316" r:id="rId7"/>
    <p:sldId id="324" r:id="rId8"/>
    <p:sldId id="328" r:id="rId9"/>
    <p:sldId id="327" r:id="rId10"/>
    <p:sldId id="326" r:id="rId11"/>
    <p:sldId id="325" r:id="rId12"/>
    <p:sldId id="334" r:id="rId13"/>
    <p:sldId id="333" r:id="rId14"/>
    <p:sldId id="320" r:id="rId15"/>
    <p:sldId id="308" r:id="rId16"/>
    <p:sldId id="318" r:id="rId17"/>
    <p:sldId id="289" r:id="rId18"/>
    <p:sldId id="314" r:id="rId19"/>
    <p:sldId id="311" r:id="rId20"/>
    <p:sldId id="307" r:id="rId21"/>
    <p:sldId id="331" r:id="rId22"/>
    <p:sldId id="332" r:id="rId23"/>
    <p:sldId id="329" r:id="rId24"/>
    <p:sldId id="319" r:id="rId25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ginya Dimitrova" initials="BD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C6A5C"/>
    <a:srgbClr val="FFFF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02" autoAdjust="0"/>
  </p:normalViewPr>
  <p:slideViewPr>
    <p:cSldViewPr>
      <p:cViewPr varScale="1">
        <p:scale>
          <a:sx n="93" d="100"/>
          <a:sy n="93" d="100"/>
        </p:scale>
        <p:origin x="1854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5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6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7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8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59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0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1" name="AutoShape 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2" name="Rectangle 9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812800"/>
            <a:ext cx="5327650" cy="399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34088" cy="479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  <p:sp>
        <p:nvSpPr>
          <p:cNvPr id="23564" name="Text Box 11"/>
          <p:cNvSpPr txBox="1">
            <a:spLocks noChangeArrowheads="1"/>
          </p:cNvSpPr>
          <p:nvPr/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5" name="Text Box 12"/>
          <p:cNvSpPr txBox="1">
            <a:spLocks noChangeArrowheads="1"/>
          </p:cNvSpPr>
          <p:nvPr/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3566" name="Text Box 13"/>
          <p:cNvSpPr txBox="1">
            <a:spLocks noChangeArrowheads="1"/>
          </p:cNvSpPr>
          <p:nvPr/>
        </p:nvSpPr>
        <p:spPr bwMode="auto">
          <a:xfrm>
            <a:off x="0" y="10156825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670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4E54B6C6-057C-4B84-A685-5CBF9953D363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4224843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622F108-FB3D-4C64-8EA8-E80FC5A8383B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bg-BG" altLang="en-US" sz="1400" dirty="0"/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42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27650" cy="3994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Digitalization of vessel data by AIS and VTMIS system softuare;</a:t>
            </a:r>
          </a:p>
          <a:p>
            <a:r>
              <a:rPr lang="en-US" dirty="0" smtClean="0"/>
              <a:t>Digitalization of vessel traffic (safety and environmental) data;</a:t>
            </a:r>
          </a:p>
          <a:p>
            <a:r>
              <a:rPr lang="en-US" dirty="0" smtClean="0"/>
              <a:t>Establishing an automatic exchange with other systems (e.g.</a:t>
            </a:r>
            <a:r>
              <a:rPr lang="en-US" baseline="0" dirty="0" smtClean="0"/>
              <a:t> SSN).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14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743461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EC5B9-FC44-4CF0-8946-4EE1028D981C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bg-BG" altLang="en-US" sz="1400" dirty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720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E54B6C6-057C-4B84-A685-5CBF9953D363}" type="slidenum">
              <a:rPr lang="bg-BG" altLang="en-US" smtClean="0"/>
              <a:pPr/>
              <a:t>18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671260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EC5B9-FC44-4CF0-8946-4EE1028D981C}" type="slidenum">
              <a:rPr lang="bg-BG" altLang="en-US" sz="140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bg-BG" altLang="en-US" sz="1400" dirty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29238" cy="39957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5675" cy="4799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98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88038" y="1511939"/>
            <a:ext cx="8655897" cy="2015913"/>
          </a:xfrm>
          <a:ln>
            <a:noFill/>
          </a:ln>
        </p:spPr>
        <p:txBody>
          <a:bodyPr tIns="0" rIns="20159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88038" y="3558867"/>
            <a:ext cx="8659257" cy="1931917"/>
          </a:xfrm>
        </p:spPr>
        <p:txBody>
          <a:bodyPr lIns="0" rIns="20159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20341-D0FB-4511-ACFE-04762046709E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E7D4A-9484-4066-BA04-72661C3F5E3C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09463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AA084-271B-4A43-9C3E-364B665CF50F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2E7FC-4C93-4C39-8C2F-171AFE39DAFC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043981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76" y="1451462"/>
            <a:ext cx="8568531" cy="1501855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50397" rIns="50397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C233-0648-4A4E-B390-2B855BDC90BD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B2DF5-0ECB-4992-8D02-90D9A56C9933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91305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9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3A583-A6ED-411A-BA5D-5153DCC180E1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75727-FD3D-4884-9F91-D3BAF1BB8A2F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99552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3" y="2045072"/>
            <a:ext cx="4454027" cy="726813"/>
          </a:xfrm>
        </p:spPr>
        <p:txBody>
          <a:bodyPr lIns="50397" tIns="0" rIns="50397" bIns="0" anchor="ctr">
            <a:noAutofit/>
          </a:bodyPr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0819" y="2050042"/>
            <a:ext cx="4455776" cy="721843"/>
          </a:xfrm>
        </p:spPr>
        <p:txBody>
          <a:bodyPr lIns="50397" tIns="0" rIns="50397" bIns="0" anchor="ctr"/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4033" y="2771881"/>
            <a:ext cx="4454027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9" y="2771881"/>
            <a:ext cx="4455776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44176-9C02-40DF-9C50-B5369F4F7870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53A09-DC46-4ECD-8359-5E97FB3B7117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28534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6640-D3B3-42F5-A6AB-FB6FA83C89A4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96809-F18D-4E73-B717-2A9BAC80E471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87291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AE6DA-8DFB-4EF8-811D-EAEFA2886DA8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61222-4E11-41F4-98EB-B9F6B58E21F8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426623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47" y="566982"/>
            <a:ext cx="3024188" cy="1280945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6047" y="1847925"/>
            <a:ext cx="3024188" cy="5039783"/>
          </a:xfrm>
        </p:spPr>
        <p:txBody>
          <a:bodyPr lIns="20159" rIns="20159"/>
          <a:lstStyle>
            <a:lvl1pPr marL="0" indent="0" algn="l">
              <a:buNone/>
              <a:defRPr sz="1500"/>
            </a:lvl1pPr>
            <a:lvl2pPr indent="0" algn="l">
              <a:buNone/>
              <a:defRPr sz="1300"/>
            </a:lvl2pPr>
            <a:lvl3pPr indent="0" algn="l">
              <a:buNone/>
              <a:defRPr sz="11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41247" y="1847925"/>
            <a:ext cx="5635349" cy="5039783"/>
          </a:xfrm>
        </p:spPr>
        <p:txBody>
          <a:bodyPr tIns="0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3E5C4-B6DE-41A4-9771-2BC006DD415E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50611-2F0E-430B-AB27-F88B02BA1AF9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162387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489325" y="1220792"/>
            <a:ext cx="5797550" cy="453707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823325" y="5908675"/>
            <a:ext cx="171450" cy="171450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1111" y="6411913"/>
            <a:ext cx="10102851" cy="11477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830763" y="6856413"/>
            <a:ext cx="5249862" cy="7032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4" y="1297424"/>
            <a:ext cx="2439511" cy="1744547"/>
          </a:xfrm>
        </p:spPr>
        <p:txBody>
          <a:bodyPr lIns="50397" rIns="50397" bIns="50397"/>
          <a:lstStyle>
            <a:lvl1pPr algn="l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3" y="3118215"/>
            <a:ext cx="2436151" cy="2402297"/>
          </a:xfrm>
        </p:spPr>
        <p:txBody>
          <a:bodyPr lIns="70556" rIns="50397"/>
          <a:lstStyle>
            <a:lvl1pPr marL="0" indent="0" algn="l">
              <a:spcBef>
                <a:spcPts val="276"/>
              </a:spcBef>
              <a:buFontTx/>
              <a:buNone/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842846" y="1322245"/>
            <a:ext cx="5090716" cy="43342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5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A8D89-469B-4E17-822C-D242C9E17026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4288" y="7007225"/>
            <a:ext cx="673100" cy="401638"/>
          </a:xfrm>
        </p:spPr>
        <p:txBody>
          <a:bodyPr/>
          <a:lstStyle>
            <a:lvl1pPr>
              <a:defRPr/>
            </a:lvl1pPr>
          </a:lstStyle>
          <a:p>
            <a:fld id="{4B1621F9-AF17-4369-91DA-6C57701F6F52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57317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15920-8955-4D13-BD8B-FC482414A066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B70A2-65E5-46D6-944C-A5504FEB937B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72382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1007958"/>
            <a:ext cx="2268141" cy="57450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3" y="1007958"/>
            <a:ext cx="6636411" cy="57450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BB6F6-7806-49FD-9F84-C4E740227369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CA923-CA15-4B18-BE7C-4A6F7C3C9302}" type="slidenum">
              <a:rPr lang="bg-BG" altLang="en-US"/>
              <a:pPr/>
              <a:t>‹#›</a:t>
            </a:fld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2736562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88036" y="1511935"/>
            <a:ext cx="8655897" cy="2015913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173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88036" y="3558863"/>
            <a:ext cx="8659257" cy="1931917"/>
          </a:xfrm>
        </p:spPr>
        <p:txBody>
          <a:bodyPr lIns="0" rIns="18288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52C88-C5F9-4D0C-81DA-1DA9F66363F5}" type="datetimeFigureOut">
              <a:rPr lang="bg-BG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0AC8DA89-F8B7-457D-9A05-822DA4F41912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3349213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0EFDE-2355-43D9-AB8E-D3A545FC1A60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4080-AFFC-4386-81F2-6D2AC5910CF1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4274282209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76" y="1451458"/>
            <a:ext cx="8568531" cy="1501855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173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45720" rIns="45720"/>
          <a:lstStyle>
            <a:lvl1pPr marL="0" indent="0">
              <a:buNone/>
              <a:defRPr sz="2425">
                <a:solidFill>
                  <a:schemeClr val="tx1"/>
                </a:solidFill>
              </a:defRPr>
            </a:lvl1pPr>
            <a:lvl2pPr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66F98-C83D-4415-A898-5497E47330F1}" type="datetimeFigureOut">
              <a:rPr lang="bg-BG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30AE0A5D-AFEC-4644-A0EA-69D877F3AA8A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1827449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86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2116538"/>
            <a:ext cx="4452276" cy="4888590"/>
          </a:xfrm>
        </p:spPr>
        <p:txBody>
          <a:bodyPr/>
          <a:lstStyle>
            <a:lvl1pPr>
              <a:defRPr sz="286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7FE5D-1A55-48DA-8DBD-831CB3F9EE92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4B107-63ED-4AF7-9C7D-40D2A0EA7E8C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3108175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2045068"/>
            <a:ext cx="4454027" cy="726813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646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5" b="1"/>
            </a:lvl2pPr>
            <a:lvl3pPr>
              <a:buNone/>
              <a:defRPr sz="1984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0818" y="2050038"/>
            <a:ext cx="4455776" cy="721843"/>
          </a:xfrm>
        </p:spPr>
        <p:txBody>
          <a:bodyPr lIns="45720" tIns="0" rIns="45720" bIns="0" anchor="ctr"/>
          <a:lstStyle>
            <a:lvl1pPr marL="0" indent="0">
              <a:buNone/>
              <a:defRPr sz="2646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5" b="1"/>
            </a:lvl2pPr>
            <a:lvl3pPr>
              <a:buNone/>
              <a:defRPr sz="1984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4031" y="2771881"/>
            <a:ext cx="4454027" cy="4239194"/>
          </a:xfrm>
        </p:spPr>
        <p:txBody>
          <a:bodyPr tIns="0"/>
          <a:lstStyle>
            <a:lvl1pPr>
              <a:defRPr sz="2425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71881"/>
            <a:ext cx="4455776" cy="4239194"/>
          </a:xfrm>
        </p:spPr>
        <p:txBody>
          <a:bodyPr tIns="0"/>
          <a:lstStyle>
            <a:lvl1pPr>
              <a:defRPr sz="2425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31C33-E02F-4003-B536-728D92731392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62E1-A186-49F4-AD69-99D4FC97F464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78429289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12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14474-C91B-4EA1-90A3-31AE79C573D3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4BACD-7DC8-454F-AD1D-B06744F9A018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3901444398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2D5F9-EA6F-45D0-B315-DF2539499C64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52E2-E666-4EC1-88A9-B7580A2298E6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339060706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47" y="566978"/>
            <a:ext cx="3024188" cy="1280945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866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6047" y="1847921"/>
            <a:ext cx="3024188" cy="5039783"/>
          </a:xfrm>
        </p:spPr>
        <p:txBody>
          <a:bodyPr lIns="18288" rIns="18288"/>
          <a:lstStyle>
            <a:lvl1pPr marL="0" indent="0" algn="l">
              <a:buNone/>
              <a:defRPr sz="1543"/>
            </a:lvl1pPr>
            <a:lvl2pPr indent="0" algn="l">
              <a:buNone/>
              <a:defRPr sz="1323"/>
            </a:lvl2pPr>
            <a:lvl3pPr indent="0" algn="l">
              <a:buNone/>
              <a:defRPr sz="1102"/>
            </a:lvl3pPr>
            <a:lvl4pPr indent="0" algn="l">
              <a:buNone/>
              <a:defRPr sz="992"/>
            </a:lvl4pPr>
            <a:lvl5pPr indent="0" algn="l">
              <a:buNone/>
              <a:defRPr sz="9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41245" y="1847921"/>
            <a:ext cx="5635349" cy="5039783"/>
          </a:xfrm>
        </p:spPr>
        <p:txBody>
          <a:bodyPr tIns="0"/>
          <a:lstStyle>
            <a:lvl1pPr>
              <a:defRPr sz="3086"/>
            </a:lvl1pPr>
            <a:lvl2pPr>
              <a:defRPr sz="2866"/>
            </a:lvl2pPr>
            <a:lvl3pPr>
              <a:defRPr sz="2646"/>
            </a:lvl3pPr>
            <a:lvl4pPr>
              <a:defRPr sz="2205"/>
            </a:lvl4pPr>
            <a:lvl5pPr>
              <a:defRPr sz="198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F126B-2168-48A3-B0E0-8A0C25FFAFC6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0F97F-EB2E-4064-8556-02213C1D7651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701057075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489717" y="1221447"/>
            <a:ext cx="5796359" cy="453580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824047" y="5907746"/>
            <a:ext cx="171511" cy="171493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10501" y="6411724"/>
            <a:ext cx="10101626" cy="11479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830299" y="6856206"/>
            <a:ext cx="5250326" cy="7034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1297420"/>
            <a:ext cx="2439511" cy="1744547"/>
          </a:xfrm>
        </p:spPr>
        <p:txBody>
          <a:bodyPr lIns="45720" rIns="45720" bIns="45720"/>
          <a:lstStyle>
            <a:lvl1pPr algn="l">
              <a:buNone/>
              <a:defRPr sz="2205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2" y="3118211"/>
            <a:ext cx="2436151" cy="2402297"/>
          </a:xfrm>
        </p:spPr>
        <p:txBody>
          <a:bodyPr lIns="64008" rIns="45720"/>
          <a:lstStyle>
            <a:lvl1pPr marL="0" indent="0" algn="l">
              <a:spcBef>
                <a:spcPts val="276"/>
              </a:spcBef>
              <a:buFontTx/>
              <a:buNone/>
              <a:defRPr sz="1433"/>
            </a:lvl1pPr>
            <a:lvl2pPr>
              <a:defRPr sz="1323"/>
            </a:lvl2pPr>
            <a:lvl3pPr>
              <a:defRPr sz="1102"/>
            </a:lvl3pPr>
            <a:lvl4pPr>
              <a:defRPr sz="992"/>
            </a:lvl4pPr>
            <a:lvl5pPr>
              <a:defRPr sz="9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842845" y="1322245"/>
            <a:ext cx="5090716" cy="43342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527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29252-9D9B-406D-9D12-DC022915C46C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4552" y="7006699"/>
            <a:ext cx="672042" cy="4024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E5B24-A05F-4578-8D0D-6FDFC7EA283A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403425831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81D80-021F-44B3-8CAD-2B47E333FFE4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2D6E1-793A-461F-B107-AB4269BC8448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156343748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1007958"/>
            <a:ext cx="2268141" cy="57450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1007958"/>
            <a:ext cx="6636411" cy="57450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F731A-5839-4227-97CA-F4EC93771F3B}" type="datetimeFigureOut">
              <a:rPr lang="bg-BG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2B724-A2C3-4E4C-9E60-2BC252B6C64A}" type="slidenum">
              <a:rPr lang="bg-BG" altLang="bg-BG"/>
              <a:pPr>
                <a:defRPr/>
              </a:pPr>
              <a:t>‹#›</a:t>
            </a:fld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117603185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6"/>
          <p:cNvSpPr txBox="1">
            <a:spLocks noChangeArrowheads="1"/>
          </p:cNvSpPr>
          <p:nvPr userDrawn="1"/>
        </p:nvSpPr>
        <p:spPr bwMode="auto">
          <a:xfrm>
            <a:off x="4802298" y="7300686"/>
            <a:ext cx="2005934" cy="27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07943" eaLnBrk="1" hangingPunct="1">
              <a:defRPr/>
            </a:pPr>
            <a:r>
              <a:rPr lang="it-IT" sz="1213" smtClean="0">
                <a:solidFill>
                  <a:prstClr val="black"/>
                </a:solidFill>
                <a:latin typeface="Calibri" pitchFamily="34" charset="0"/>
              </a:rPr>
              <a:t>© 2013 </a:t>
            </a:r>
            <a:r>
              <a:rPr lang="it-IT" sz="1213" dirty="0" smtClean="0">
                <a:solidFill>
                  <a:prstClr val="black"/>
                </a:solidFill>
                <a:latin typeface="Calibri" pitchFamily="34" charset="0"/>
              </a:rPr>
              <a:t>– Copyright </a:t>
            </a:r>
            <a:r>
              <a:rPr lang="it-IT" sz="1213" dirty="0" err="1" smtClean="0">
                <a:solidFill>
                  <a:prstClr val="black"/>
                </a:solidFill>
                <a:latin typeface="Calibri" pitchFamily="34" charset="0"/>
              </a:rPr>
              <a:t>Circle</a:t>
            </a:r>
            <a:r>
              <a:rPr lang="it-IT" sz="1213" dirty="0" smtClean="0">
                <a:solidFill>
                  <a:prstClr val="black"/>
                </a:solidFill>
                <a:latin typeface="Calibri" pitchFamily="34" charset="0"/>
              </a:rPr>
              <a:t> Srl</a:t>
            </a:r>
          </a:p>
        </p:txBody>
      </p:sp>
    </p:spTree>
    <p:extLst>
      <p:ext uri="{BB962C8B-B14F-4D97-AF65-F5344CB8AC3E}">
        <p14:creationId xmlns:p14="http://schemas.microsoft.com/office/powerpoint/2010/main" val="1641839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1111" y="-7938"/>
            <a:ext cx="10102851" cy="11477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830763" y="-7938"/>
            <a:ext cx="5249862" cy="7032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503238" y="776292"/>
            <a:ext cx="90741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0397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503238" y="2133600"/>
            <a:ext cx="907415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3240" y="7007225"/>
            <a:ext cx="2352675" cy="40163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2">
                    <a:shade val="90000"/>
                  </a:schemeClr>
                </a:solidFill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E24A3367-4E4C-4850-91A5-BC3386407134}" type="datetimeFigureOut">
              <a:rPr lang="en-US"/>
              <a:pPr>
                <a:defRPr/>
              </a:pPr>
              <a:t>6/22/2022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940050" y="7007225"/>
            <a:ext cx="3695700" cy="40163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2">
                    <a:shade val="90000"/>
                  </a:schemeClr>
                </a:solidFill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736015" y="7007225"/>
            <a:ext cx="841375" cy="40163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031C34"/>
                </a:solidFill>
              </a:defRPr>
            </a:lvl1pPr>
          </a:lstStyle>
          <a:p>
            <a:fld id="{140170ED-5FB0-4A97-B705-34B809DA8422}" type="slidenum">
              <a:rPr lang="bg-BG" altLang="en-US"/>
              <a:pPr/>
              <a:t>‹#›</a:t>
            </a:fld>
            <a:endParaRPr lang="bg-BG" alt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0636" y="223842"/>
            <a:ext cx="10120313" cy="714375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dirty="0">
                <a:latin typeface="Arial" charset="0"/>
                <a:ea typeface="Microsoft YaHei" charset="-12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dirty="0">
                <a:latin typeface="Arial" charset="0"/>
                <a:ea typeface="Microsoft YaHei" charset="-122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6" r:id="rId9"/>
    <p:sldLayoutId id="2147483864" r:id="rId10"/>
    <p:sldLayoutId id="21474838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500">
          <a:solidFill>
            <a:schemeClr val="tx2"/>
          </a:solidFill>
          <a:latin typeface="Cambria" panose="02040503050406030204" pitchFamily="18" charset="0"/>
        </a:defRPr>
      </a:lvl9pPr>
    </p:titleStyle>
    <p:bodyStyle>
      <a:lvl1pPr marL="301625" indent="-301625" algn="l" rtl="0" eaLnBrk="0" fontAlgn="base" hangingPunct="0">
        <a:spcBef>
          <a:spcPct val="20000"/>
        </a:spcBef>
        <a:spcAft>
          <a:spcPct val="0"/>
        </a:spcAft>
        <a:buClr>
          <a:srgbClr val="FFE599"/>
        </a:buClr>
        <a:buSzPct val="95000"/>
        <a:buFont typeface="Wingdings 2" panose="05020102010507070707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2714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714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688" indent="-231775" algn="l" rtl="0" eaLnBrk="0" fontAlgn="base" hangingPunct="0">
        <a:spcBef>
          <a:spcPct val="20000"/>
        </a:spcBef>
        <a:spcAft>
          <a:spcPct val="0"/>
        </a:spcAft>
        <a:buClr>
          <a:srgbClr val="FFE599"/>
        </a:buClr>
        <a:buSzPct val="65000"/>
        <a:buFont typeface="Wingdings 2" panose="05020102010507070707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611313" indent="-231775" algn="l" rtl="0" eaLnBrk="0" fontAlgn="base" hangingPunct="0">
        <a:spcBef>
          <a:spcPct val="20000"/>
        </a:spcBef>
        <a:spcAft>
          <a:spcPct val="0"/>
        </a:spcAft>
        <a:buClr>
          <a:srgbClr val="053561"/>
        </a:buClr>
        <a:buSzPct val="65000"/>
        <a:buFont typeface="Wingdings 2" panose="05020102010507070707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501" y="-8750"/>
            <a:ext cx="10101626" cy="114795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830299" y="-8750"/>
            <a:ext cx="5250326" cy="70347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07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504031" y="776967"/>
            <a:ext cx="9072563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504031" y="2133160"/>
            <a:ext cx="9072563" cy="483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23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 defTabSz="1007943">
              <a:defRPr/>
            </a:pPr>
            <a:fld id="{F16E193F-2B3A-40DF-82FC-6C8755CE1F92}" type="datetimeFigureOut">
              <a:rPr lang="bg-BG" smtClean="0">
                <a:solidFill>
                  <a:srgbClr val="04617B">
                    <a:shade val="90000"/>
                  </a:srgbClr>
                </a:solidFill>
              </a:rPr>
              <a:pPr defTabSz="1007943">
                <a:defRPr/>
              </a:pPr>
              <a:t>22.6.2022 г.</a:t>
            </a:fld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940182" y="7006699"/>
            <a:ext cx="3696229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23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 defTabSz="1007943">
              <a:defRPr/>
            </a:pPr>
            <a:endParaRPr lang="bg-BG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736542" y="7006699"/>
            <a:ext cx="840052" cy="40248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23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 defTabSz="1007943">
              <a:defRPr/>
            </a:pPr>
            <a:fld id="{781D86E0-E5A1-4752-9E9A-2536839118E5}" type="slidenum">
              <a:rPr lang="bg-BG" altLang="bg-BG" smtClean="0"/>
              <a:pPr defTabSz="1007943">
                <a:defRPr/>
              </a:pPr>
              <a:t>‹#›</a:t>
            </a:fld>
            <a:endParaRPr lang="bg-BG" altLang="bg-BG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1001" y="223991"/>
            <a:ext cx="10120878" cy="713969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0794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0794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193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5512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5pPr>
      <a:lvl6pPr marL="503972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6pPr>
      <a:lvl7pPr marL="1007943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7pPr>
      <a:lvl8pPr marL="1511915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8pPr>
      <a:lvl9pPr marL="2015886" algn="l" rtl="0" fontAlgn="base">
        <a:spcBef>
          <a:spcPct val="0"/>
        </a:spcBef>
        <a:spcAft>
          <a:spcPct val="0"/>
        </a:spcAft>
        <a:defRPr sz="5512">
          <a:solidFill>
            <a:schemeClr val="tx2"/>
          </a:solidFill>
          <a:latin typeface="Calibri" pitchFamily="34" charset="0"/>
        </a:defRPr>
      </a:lvl9pPr>
    </p:titleStyle>
    <p:bodyStyle>
      <a:lvl1pPr marL="300983" indent="-300983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866" kern="1200">
          <a:solidFill>
            <a:schemeClr val="tx1"/>
          </a:solidFill>
          <a:latin typeface="+mn-lt"/>
          <a:ea typeface="+mn-ea"/>
          <a:cs typeface="+mn-cs"/>
        </a:defRPr>
      </a:lvl1pPr>
      <a:lvl2pPr marL="705211" indent="-27123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712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315" kern="1200">
          <a:solidFill>
            <a:schemeClr val="tx1"/>
          </a:solidFill>
          <a:latin typeface="+mn-lt"/>
          <a:ea typeface="+mn-ea"/>
          <a:cs typeface="+mn-cs"/>
        </a:defRPr>
      </a:lvl3pPr>
      <a:lvl4pPr marL="1308926" indent="-230987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1611660" indent="-230987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764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4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38.jpg"/><Relationship Id="rId9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3.gif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58.jp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290673" y="1571222"/>
            <a:ext cx="9505950" cy="27228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/>
            </a:pPr>
            <a:r>
              <a:rPr lang="ru-RU" altLang="en-US" sz="4000" b="1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en-US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“Aids to Navigation and Vessel Traffic Services in Bulgaria”</a:t>
            </a:r>
            <a:endParaRPr lang="en-US" altLang="en-US" sz="3200" b="1" dirty="0">
              <a:solidFill>
                <a:schemeClr val="tx1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ово поле 2"/>
          <p:cNvSpPr txBox="1">
            <a:spLocks noChangeArrowheads="1"/>
          </p:cNvSpPr>
          <p:nvPr/>
        </p:nvSpPr>
        <p:spPr bwMode="auto">
          <a:xfrm>
            <a:off x="6105591" y="5694362"/>
            <a:ext cx="36688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 defTabSz="914400">
              <a:defRPr/>
            </a:pPr>
            <a:r>
              <a:rPr lang="en-US" altLang="bg-BG" dirty="0" smtClean="0">
                <a:solidFill>
                  <a:srgbClr val="DBF5F9">
                    <a:lumMod val="10000"/>
                  </a:srgbClr>
                </a:solidFill>
                <a:latin typeface="Constantia"/>
                <a:cs typeface="Times New Roman" panose="02020603050405020304" pitchFamily="18" charset="0"/>
              </a:rPr>
              <a:t>Capt.</a:t>
            </a:r>
            <a:r>
              <a:rPr lang="bg-BG" altLang="bg-BG" dirty="0" smtClean="0">
                <a:solidFill>
                  <a:srgbClr val="DBF5F9">
                    <a:lumMod val="10000"/>
                  </a:srgbClr>
                </a:solidFill>
                <a:latin typeface="Constantia"/>
                <a:cs typeface="Times New Roman" panose="02020603050405020304" pitchFamily="18" charset="0"/>
              </a:rPr>
              <a:t> </a:t>
            </a:r>
            <a:r>
              <a:rPr lang="en-US" altLang="bg-BG" dirty="0" smtClean="0">
                <a:solidFill>
                  <a:srgbClr val="DBF5F9">
                    <a:lumMod val="10000"/>
                  </a:srgbClr>
                </a:solidFill>
                <a:latin typeface="Constantia"/>
                <a:cs typeface="Times New Roman" panose="02020603050405020304" pitchFamily="18" charset="0"/>
              </a:rPr>
              <a:t>Milen Todorov Ph.D.</a:t>
            </a:r>
          </a:p>
          <a:p>
            <a:pPr algn="r" defTabSz="914400">
              <a:defRPr/>
            </a:pPr>
            <a:r>
              <a:rPr lang="en-US" altLang="bg-BG" dirty="0" smtClean="0">
                <a:solidFill>
                  <a:srgbClr val="DBF5F9">
                    <a:lumMod val="10000"/>
                  </a:srgbClr>
                </a:solidFill>
                <a:latin typeface="Constantia"/>
                <a:cs typeface="Times New Roman" panose="02020603050405020304" pitchFamily="18" charset="0"/>
              </a:rPr>
              <a:t>Director of VTS Authority</a:t>
            </a:r>
          </a:p>
          <a:p>
            <a:pPr algn="r" defTabSz="914400">
              <a:defRPr/>
            </a:pPr>
            <a:r>
              <a:rPr lang="en-US" altLang="bg-BG" dirty="0" smtClean="0">
                <a:solidFill>
                  <a:srgbClr val="DBF5F9">
                    <a:lumMod val="10000"/>
                  </a:srgbClr>
                </a:solidFill>
                <a:latin typeface="Constantia"/>
                <a:cs typeface="Times New Roman" panose="02020603050405020304" pitchFamily="18" charset="0"/>
              </a:rPr>
              <a:t>Bulgarian Ports Infrastructure Co.</a:t>
            </a:r>
          </a:p>
        </p:txBody>
      </p:sp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1885131" y="6804173"/>
            <a:ext cx="63170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bg-BG" sz="2700" b="1" dirty="0" smtClean="0">
                <a:solidFill>
                  <a:schemeClr val="tx2">
                    <a:lumMod val="10000"/>
                  </a:schemeClr>
                </a:solidFill>
                <a:latin typeface="Constantia" panose="02030602050306030303" pitchFamily="18" charset="0"/>
              </a:rPr>
              <a:t>IALA WAtoN Day –</a:t>
            </a:r>
            <a:r>
              <a:rPr lang="bg-BG" altLang="bg-BG" sz="2700" b="1" dirty="0" smtClean="0">
                <a:solidFill>
                  <a:schemeClr val="tx2">
                    <a:lumMod val="1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altLang="bg-BG" sz="2700" b="1" dirty="0" smtClean="0">
                <a:solidFill>
                  <a:schemeClr val="tx2">
                    <a:lumMod val="10000"/>
                  </a:schemeClr>
                </a:solidFill>
                <a:latin typeface="Constantia" panose="02030602050306030303" pitchFamily="18" charset="0"/>
              </a:rPr>
              <a:t>Burgas, July 1</a:t>
            </a:r>
            <a:r>
              <a:rPr lang="en-US" altLang="bg-BG" sz="2700" b="1" baseline="30000" dirty="0" smtClean="0">
                <a:solidFill>
                  <a:schemeClr val="tx2">
                    <a:lumMod val="10000"/>
                  </a:schemeClr>
                </a:solidFill>
                <a:latin typeface="Constantia" panose="02030602050306030303" pitchFamily="18" charset="0"/>
              </a:rPr>
              <a:t>st</a:t>
            </a:r>
            <a:r>
              <a:rPr lang="en-US" altLang="bg-BG" sz="2700" b="1" dirty="0" smtClean="0">
                <a:solidFill>
                  <a:schemeClr val="tx2">
                    <a:lumMod val="10000"/>
                  </a:schemeClr>
                </a:solidFill>
                <a:latin typeface="Constantia" panose="02030602050306030303" pitchFamily="18" charset="0"/>
              </a:rPr>
              <a:t> 202</a:t>
            </a:r>
            <a:r>
              <a:rPr lang="bg-BG" altLang="bg-BG" sz="2700" b="1" dirty="0" smtClean="0">
                <a:solidFill>
                  <a:schemeClr val="tx2">
                    <a:lumMod val="10000"/>
                  </a:schemeClr>
                </a:solidFill>
                <a:latin typeface="Constantia" panose="02030602050306030303" pitchFamily="18" charset="0"/>
              </a:rPr>
              <a:t>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pie de página"/>
          <p:cNvSpPr txBox="1">
            <a:spLocks noGrp="1"/>
          </p:cNvSpPr>
          <p:nvPr/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</a:t>
            </a:r>
            <a:endParaRPr lang="bg-BG" sz="12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5578747" y="2423123"/>
            <a:ext cx="3864648" cy="3831953"/>
            <a:chOff x="3276" y="845"/>
            <a:chExt cx="1931" cy="1932"/>
          </a:xfrm>
        </p:grpSpPr>
        <p:pic>
          <p:nvPicPr>
            <p:cNvPr id="7" name="Picture 3" descr="Map_Balkans_0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" y="845"/>
              <a:ext cx="1931" cy="1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3304" y="851"/>
              <a:ext cx="1889" cy="1899"/>
            </a:xfrm>
            <a:prstGeom prst="ellipse">
              <a:avLst/>
            </a:prstGeom>
            <a:noFill/>
            <a:ln w="25400" algn="ctr">
              <a:solidFill>
                <a:srgbClr val="00B4B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endParaRPr lang="es-ES_tradnl" altLang="bg-BG" dirty="0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8" descr="EUROPE_9_Saturation_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1835621"/>
            <a:ext cx="4493291" cy="5044099"/>
          </a:xfrm>
          <a:prstGeom prst="rect">
            <a:avLst/>
          </a:prstGeom>
          <a:noFill/>
          <a:ln w="19050" algn="ctr">
            <a:solidFill>
              <a:srgbClr val="00B4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>
                <a:solidFill>
                  <a:schemeClr val="accent6"/>
                </a:solidFill>
              </a:rPr>
              <a:t>Geographical location of Bulgaria</a:t>
            </a:r>
            <a:r>
              <a:rPr lang="en-US" altLang="en-US" sz="3300" b="1" dirty="0" smtClean="0">
                <a:solidFill>
                  <a:schemeClr val="accent6"/>
                </a:solidFill>
              </a:rPr>
              <a:t/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0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9536"/>
            <a:ext cx="4464248" cy="23859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5620"/>
            <a:ext cx="3171825" cy="19240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" y="1710237"/>
            <a:ext cx="2879592" cy="2099019"/>
          </a:xfrm>
          <a:prstGeom prst="rect">
            <a:avLst/>
          </a:prstGeom>
        </p:spPr>
      </p:pic>
      <p:sp>
        <p:nvSpPr>
          <p:cNvPr id="5" name="3 Marcador de pie de página"/>
          <p:cNvSpPr txBox="1">
            <a:spLocks noGrp="1"/>
          </p:cNvSpPr>
          <p:nvPr/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</a:t>
            </a:r>
            <a:endParaRPr lang="bg-BG" sz="12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17" y="1706552"/>
            <a:ext cx="6089738" cy="5868888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Ancient add modern routes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24" y="1706552"/>
            <a:ext cx="2857500" cy="2102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40" y="3812321"/>
            <a:ext cx="3012976" cy="16573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17" y="5469670"/>
            <a:ext cx="3004411" cy="21057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7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  <a14:imgEffect>
                      <a14:brightnessContrast bright="12000" contras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37" y="2518571"/>
            <a:ext cx="5359400" cy="4206249"/>
          </a:xfrm>
          <a:prstGeom prst="rect">
            <a:avLst/>
          </a:prstGeom>
          <a:effectLst>
            <a:softEdge rad="406400"/>
          </a:effectLst>
        </p:spPr>
      </p:pic>
      <p:sp>
        <p:nvSpPr>
          <p:cNvPr id="14" name="Freeform 2"/>
          <p:cNvSpPr>
            <a:spLocks noChangeAspect="1"/>
          </p:cNvSpPr>
          <p:nvPr/>
        </p:nvSpPr>
        <p:spPr bwMode="auto">
          <a:xfrm>
            <a:off x="1666037" y="2210144"/>
            <a:ext cx="7059613" cy="4521200"/>
          </a:xfrm>
          <a:custGeom>
            <a:avLst/>
            <a:gdLst/>
            <a:ahLst/>
            <a:cxnLst>
              <a:cxn ang="0">
                <a:pos x="3996" y="1297"/>
              </a:cxn>
              <a:cxn ang="0">
                <a:pos x="3790" y="1444"/>
              </a:cxn>
              <a:cxn ang="0">
                <a:pos x="3667" y="1618"/>
              </a:cxn>
              <a:cxn ang="0">
                <a:pos x="3804" y="1685"/>
              </a:cxn>
              <a:cxn ang="0">
                <a:pos x="3900" y="1845"/>
              </a:cxn>
              <a:cxn ang="0">
                <a:pos x="4064" y="2019"/>
              </a:cxn>
              <a:cxn ang="0">
                <a:pos x="3968" y="2086"/>
              </a:cxn>
              <a:cxn ang="0">
                <a:pos x="3749" y="2153"/>
              </a:cxn>
              <a:cxn ang="0">
                <a:pos x="3571" y="2006"/>
              </a:cxn>
              <a:cxn ang="0">
                <a:pos x="3298" y="2099"/>
              </a:cxn>
              <a:cxn ang="0">
                <a:pos x="3024" y="2193"/>
              </a:cxn>
              <a:cxn ang="0">
                <a:pos x="2860" y="2380"/>
              </a:cxn>
              <a:cxn ang="0">
                <a:pos x="2710" y="2367"/>
              </a:cxn>
              <a:cxn ang="0">
                <a:pos x="2737" y="2554"/>
              </a:cxn>
              <a:cxn ang="0">
                <a:pos x="2573" y="2768"/>
              </a:cxn>
              <a:cxn ang="0">
                <a:pos x="2395" y="2768"/>
              </a:cxn>
              <a:cxn ang="0">
                <a:pos x="2080" y="2834"/>
              </a:cxn>
              <a:cxn ang="0">
                <a:pos x="1875" y="2675"/>
              </a:cxn>
              <a:cxn ang="0">
                <a:pos x="1724" y="2715"/>
              </a:cxn>
              <a:cxn ang="0">
                <a:pos x="1382" y="2581"/>
              </a:cxn>
              <a:cxn ang="0">
                <a:pos x="1218" y="2647"/>
              </a:cxn>
              <a:cxn ang="0">
                <a:pos x="971" y="2661"/>
              </a:cxn>
              <a:cxn ang="0">
                <a:pos x="753" y="2675"/>
              </a:cxn>
              <a:cxn ang="0">
                <a:pos x="630" y="2715"/>
              </a:cxn>
              <a:cxn ang="0">
                <a:pos x="424" y="2741"/>
              </a:cxn>
              <a:cxn ang="0">
                <a:pos x="478" y="2380"/>
              </a:cxn>
              <a:cxn ang="0">
                <a:pos x="383" y="2273"/>
              </a:cxn>
              <a:cxn ang="0">
                <a:pos x="206" y="2073"/>
              </a:cxn>
              <a:cxn ang="0">
                <a:pos x="0" y="1819"/>
              </a:cxn>
              <a:cxn ang="0">
                <a:pos x="123" y="1671"/>
              </a:cxn>
              <a:cxn ang="0">
                <a:pos x="96" y="1404"/>
              </a:cxn>
              <a:cxn ang="0">
                <a:pos x="219" y="1257"/>
              </a:cxn>
              <a:cxn ang="0">
                <a:pos x="465" y="1043"/>
              </a:cxn>
              <a:cxn ang="0">
                <a:pos x="410" y="976"/>
              </a:cxn>
              <a:cxn ang="0">
                <a:pos x="247" y="789"/>
              </a:cxn>
              <a:cxn ang="0">
                <a:pos x="109" y="588"/>
              </a:cxn>
              <a:cxn ang="0">
                <a:pos x="0" y="375"/>
              </a:cxn>
              <a:cxn ang="0">
                <a:pos x="68" y="201"/>
              </a:cxn>
              <a:cxn ang="0">
                <a:pos x="206" y="107"/>
              </a:cxn>
              <a:cxn ang="0">
                <a:pos x="301" y="26"/>
              </a:cxn>
              <a:cxn ang="0">
                <a:pos x="397" y="213"/>
              </a:cxn>
              <a:cxn ang="0">
                <a:pos x="562" y="388"/>
              </a:cxn>
              <a:cxn ang="0">
                <a:pos x="780" y="361"/>
              </a:cxn>
              <a:cxn ang="0">
                <a:pos x="1163" y="468"/>
              </a:cxn>
              <a:cxn ang="0">
                <a:pos x="1657" y="455"/>
              </a:cxn>
              <a:cxn ang="0">
                <a:pos x="2134" y="548"/>
              </a:cxn>
              <a:cxn ang="0">
                <a:pos x="2340" y="508"/>
              </a:cxn>
              <a:cxn ang="0">
                <a:pos x="2504" y="415"/>
              </a:cxn>
              <a:cxn ang="0">
                <a:pos x="2997" y="147"/>
              </a:cxn>
              <a:cxn ang="0">
                <a:pos x="3530" y="107"/>
              </a:cxn>
              <a:cxn ang="0">
                <a:pos x="3723" y="120"/>
              </a:cxn>
              <a:cxn ang="0">
                <a:pos x="3941" y="187"/>
              </a:cxn>
              <a:cxn ang="0">
                <a:pos x="4241" y="401"/>
              </a:cxn>
              <a:cxn ang="0">
                <a:pos x="4434" y="428"/>
              </a:cxn>
              <a:cxn ang="0">
                <a:pos x="4434" y="669"/>
              </a:cxn>
              <a:cxn ang="0">
                <a:pos x="4311" y="735"/>
              </a:cxn>
              <a:cxn ang="0">
                <a:pos x="4051" y="882"/>
              </a:cxn>
              <a:cxn ang="0">
                <a:pos x="3982" y="1030"/>
              </a:cxn>
            </a:cxnLst>
            <a:rect l="0" t="0" r="r" b="b"/>
            <a:pathLst>
              <a:path w="4447" h="2848">
                <a:moveTo>
                  <a:pt x="3955" y="1150"/>
                </a:moveTo>
                <a:lnTo>
                  <a:pt x="3926" y="1177"/>
                </a:lnTo>
                <a:lnTo>
                  <a:pt x="3941" y="1191"/>
                </a:lnTo>
                <a:lnTo>
                  <a:pt x="3941" y="1217"/>
                </a:lnTo>
                <a:lnTo>
                  <a:pt x="3941" y="1243"/>
                </a:lnTo>
                <a:lnTo>
                  <a:pt x="3941" y="1271"/>
                </a:lnTo>
                <a:lnTo>
                  <a:pt x="3982" y="1297"/>
                </a:lnTo>
                <a:lnTo>
                  <a:pt x="3996" y="1297"/>
                </a:lnTo>
                <a:lnTo>
                  <a:pt x="3996" y="1311"/>
                </a:lnTo>
                <a:lnTo>
                  <a:pt x="3996" y="1337"/>
                </a:lnTo>
                <a:lnTo>
                  <a:pt x="3968" y="1404"/>
                </a:lnTo>
                <a:lnTo>
                  <a:pt x="3858" y="1404"/>
                </a:lnTo>
                <a:lnTo>
                  <a:pt x="3858" y="1418"/>
                </a:lnTo>
                <a:lnTo>
                  <a:pt x="3845" y="1430"/>
                </a:lnTo>
                <a:lnTo>
                  <a:pt x="3832" y="1444"/>
                </a:lnTo>
                <a:lnTo>
                  <a:pt x="3790" y="1444"/>
                </a:lnTo>
                <a:lnTo>
                  <a:pt x="3776" y="1470"/>
                </a:lnTo>
                <a:lnTo>
                  <a:pt x="3764" y="1498"/>
                </a:lnTo>
                <a:lnTo>
                  <a:pt x="3736" y="1524"/>
                </a:lnTo>
                <a:lnTo>
                  <a:pt x="3695" y="1551"/>
                </a:lnTo>
                <a:lnTo>
                  <a:pt x="3681" y="1565"/>
                </a:lnTo>
                <a:lnTo>
                  <a:pt x="3695" y="1577"/>
                </a:lnTo>
                <a:lnTo>
                  <a:pt x="3681" y="1591"/>
                </a:lnTo>
                <a:lnTo>
                  <a:pt x="3667" y="1618"/>
                </a:lnTo>
                <a:lnTo>
                  <a:pt x="3667" y="1631"/>
                </a:lnTo>
                <a:lnTo>
                  <a:pt x="3667" y="1645"/>
                </a:lnTo>
                <a:lnTo>
                  <a:pt x="3667" y="1658"/>
                </a:lnTo>
                <a:lnTo>
                  <a:pt x="3695" y="1671"/>
                </a:lnTo>
                <a:lnTo>
                  <a:pt x="3736" y="1671"/>
                </a:lnTo>
                <a:lnTo>
                  <a:pt x="3764" y="1671"/>
                </a:lnTo>
                <a:lnTo>
                  <a:pt x="3776" y="1671"/>
                </a:lnTo>
                <a:lnTo>
                  <a:pt x="3804" y="1685"/>
                </a:lnTo>
                <a:lnTo>
                  <a:pt x="3817" y="1698"/>
                </a:lnTo>
                <a:lnTo>
                  <a:pt x="3832" y="1712"/>
                </a:lnTo>
                <a:lnTo>
                  <a:pt x="3832" y="1725"/>
                </a:lnTo>
                <a:lnTo>
                  <a:pt x="3885" y="1739"/>
                </a:lnTo>
                <a:lnTo>
                  <a:pt x="3873" y="1779"/>
                </a:lnTo>
                <a:lnTo>
                  <a:pt x="3873" y="1805"/>
                </a:lnTo>
                <a:lnTo>
                  <a:pt x="3885" y="1832"/>
                </a:lnTo>
                <a:lnTo>
                  <a:pt x="3900" y="1845"/>
                </a:lnTo>
                <a:lnTo>
                  <a:pt x="3914" y="1872"/>
                </a:lnTo>
                <a:lnTo>
                  <a:pt x="3955" y="1886"/>
                </a:lnTo>
                <a:lnTo>
                  <a:pt x="3982" y="1912"/>
                </a:lnTo>
                <a:lnTo>
                  <a:pt x="4010" y="1940"/>
                </a:lnTo>
                <a:lnTo>
                  <a:pt x="4023" y="1978"/>
                </a:lnTo>
                <a:lnTo>
                  <a:pt x="4037" y="1992"/>
                </a:lnTo>
                <a:lnTo>
                  <a:pt x="4064" y="2006"/>
                </a:lnTo>
                <a:lnTo>
                  <a:pt x="4064" y="2019"/>
                </a:lnTo>
                <a:lnTo>
                  <a:pt x="4064" y="2032"/>
                </a:lnTo>
                <a:lnTo>
                  <a:pt x="4064" y="2046"/>
                </a:lnTo>
                <a:lnTo>
                  <a:pt x="4064" y="2059"/>
                </a:lnTo>
                <a:lnTo>
                  <a:pt x="4037" y="2059"/>
                </a:lnTo>
                <a:lnTo>
                  <a:pt x="4023" y="2059"/>
                </a:lnTo>
                <a:lnTo>
                  <a:pt x="3982" y="2073"/>
                </a:lnTo>
                <a:lnTo>
                  <a:pt x="3968" y="2073"/>
                </a:lnTo>
                <a:lnTo>
                  <a:pt x="3968" y="2086"/>
                </a:lnTo>
                <a:lnTo>
                  <a:pt x="3873" y="2086"/>
                </a:lnTo>
                <a:lnTo>
                  <a:pt x="3858" y="2086"/>
                </a:lnTo>
                <a:lnTo>
                  <a:pt x="3832" y="2099"/>
                </a:lnTo>
                <a:lnTo>
                  <a:pt x="3790" y="2127"/>
                </a:lnTo>
                <a:lnTo>
                  <a:pt x="3790" y="2139"/>
                </a:lnTo>
                <a:lnTo>
                  <a:pt x="3776" y="2153"/>
                </a:lnTo>
                <a:lnTo>
                  <a:pt x="3764" y="2153"/>
                </a:lnTo>
                <a:lnTo>
                  <a:pt x="3749" y="2153"/>
                </a:lnTo>
                <a:lnTo>
                  <a:pt x="3736" y="2153"/>
                </a:lnTo>
                <a:lnTo>
                  <a:pt x="3708" y="2127"/>
                </a:lnTo>
                <a:lnTo>
                  <a:pt x="3681" y="2113"/>
                </a:lnTo>
                <a:lnTo>
                  <a:pt x="3667" y="2113"/>
                </a:lnTo>
                <a:lnTo>
                  <a:pt x="3640" y="2113"/>
                </a:lnTo>
                <a:lnTo>
                  <a:pt x="3611" y="2086"/>
                </a:lnTo>
                <a:lnTo>
                  <a:pt x="3599" y="2046"/>
                </a:lnTo>
                <a:lnTo>
                  <a:pt x="3571" y="2006"/>
                </a:lnTo>
                <a:lnTo>
                  <a:pt x="3558" y="1978"/>
                </a:lnTo>
                <a:lnTo>
                  <a:pt x="3544" y="1978"/>
                </a:lnTo>
                <a:lnTo>
                  <a:pt x="3530" y="1978"/>
                </a:lnTo>
                <a:lnTo>
                  <a:pt x="3490" y="1966"/>
                </a:lnTo>
                <a:lnTo>
                  <a:pt x="3393" y="1992"/>
                </a:lnTo>
                <a:lnTo>
                  <a:pt x="3352" y="2046"/>
                </a:lnTo>
                <a:lnTo>
                  <a:pt x="3312" y="2086"/>
                </a:lnTo>
                <a:lnTo>
                  <a:pt x="3298" y="2099"/>
                </a:lnTo>
                <a:lnTo>
                  <a:pt x="3284" y="2113"/>
                </a:lnTo>
                <a:lnTo>
                  <a:pt x="3243" y="2099"/>
                </a:lnTo>
                <a:lnTo>
                  <a:pt x="3175" y="2099"/>
                </a:lnTo>
                <a:lnTo>
                  <a:pt x="3120" y="2099"/>
                </a:lnTo>
                <a:lnTo>
                  <a:pt x="3065" y="2127"/>
                </a:lnTo>
                <a:lnTo>
                  <a:pt x="3038" y="2139"/>
                </a:lnTo>
                <a:lnTo>
                  <a:pt x="3024" y="2165"/>
                </a:lnTo>
                <a:lnTo>
                  <a:pt x="3024" y="2193"/>
                </a:lnTo>
                <a:lnTo>
                  <a:pt x="3038" y="2219"/>
                </a:lnTo>
                <a:lnTo>
                  <a:pt x="3011" y="2246"/>
                </a:lnTo>
                <a:lnTo>
                  <a:pt x="2997" y="2260"/>
                </a:lnTo>
                <a:lnTo>
                  <a:pt x="2956" y="2273"/>
                </a:lnTo>
                <a:lnTo>
                  <a:pt x="2928" y="2273"/>
                </a:lnTo>
                <a:lnTo>
                  <a:pt x="2902" y="2327"/>
                </a:lnTo>
                <a:lnTo>
                  <a:pt x="2873" y="2367"/>
                </a:lnTo>
                <a:lnTo>
                  <a:pt x="2860" y="2380"/>
                </a:lnTo>
                <a:lnTo>
                  <a:pt x="2846" y="2380"/>
                </a:lnTo>
                <a:lnTo>
                  <a:pt x="2819" y="2380"/>
                </a:lnTo>
                <a:lnTo>
                  <a:pt x="2805" y="2380"/>
                </a:lnTo>
                <a:lnTo>
                  <a:pt x="2778" y="2367"/>
                </a:lnTo>
                <a:lnTo>
                  <a:pt x="2764" y="2367"/>
                </a:lnTo>
                <a:lnTo>
                  <a:pt x="2737" y="2353"/>
                </a:lnTo>
                <a:lnTo>
                  <a:pt x="2737" y="2367"/>
                </a:lnTo>
                <a:lnTo>
                  <a:pt x="2710" y="2367"/>
                </a:lnTo>
                <a:lnTo>
                  <a:pt x="2696" y="2380"/>
                </a:lnTo>
                <a:lnTo>
                  <a:pt x="2682" y="2394"/>
                </a:lnTo>
                <a:lnTo>
                  <a:pt x="2682" y="2421"/>
                </a:lnTo>
                <a:lnTo>
                  <a:pt x="2696" y="2460"/>
                </a:lnTo>
                <a:lnTo>
                  <a:pt x="2710" y="2514"/>
                </a:lnTo>
                <a:lnTo>
                  <a:pt x="2723" y="2514"/>
                </a:lnTo>
                <a:lnTo>
                  <a:pt x="2723" y="2528"/>
                </a:lnTo>
                <a:lnTo>
                  <a:pt x="2737" y="2554"/>
                </a:lnTo>
                <a:lnTo>
                  <a:pt x="2737" y="2608"/>
                </a:lnTo>
                <a:lnTo>
                  <a:pt x="2737" y="2647"/>
                </a:lnTo>
                <a:lnTo>
                  <a:pt x="2737" y="2675"/>
                </a:lnTo>
                <a:lnTo>
                  <a:pt x="2723" y="2687"/>
                </a:lnTo>
                <a:lnTo>
                  <a:pt x="2600" y="2755"/>
                </a:lnTo>
                <a:lnTo>
                  <a:pt x="2587" y="2768"/>
                </a:lnTo>
                <a:lnTo>
                  <a:pt x="2587" y="2781"/>
                </a:lnTo>
                <a:lnTo>
                  <a:pt x="2573" y="2768"/>
                </a:lnTo>
                <a:lnTo>
                  <a:pt x="2573" y="2755"/>
                </a:lnTo>
                <a:lnTo>
                  <a:pt x="2558" y="2741"/>
                </a:lnTo>
                <a:lnTo>
                  <a:pt x="2545" y="2741"/>
                </a:lnTo>
                <a:lnTo>
                  <a:pt x="2531" y="2728"/>
                </a:lnTo>
                <a:lnTo>
                  <a:pt x="2490" y="2741"/>
                </a:lnTo>
                <a:lnTo>
                  <a:pt x="2463" y="2755"/>
                </a:lnTo>
                <a:lnTo>
                  <a:pt x="2436" y="2768"/>
                </a:lnTo>
                <a:lnTo>
                  <a:pt x="2395" y="2768"/>
                </a:lnTo>
                <a:lnTo>
                  <a:pt x="2354" y="2768"/>
                </a:lnTo>
                <a:lnTo>
                  <a:pt x="2326" y="2768"/>
                </a:lnTo>
                <a:lnTo>
                  <a:pt x="2299" y="2768"/>
                </a:lnTo>
                <a:lnTo>
                  <a:pt x="2258" y="2794"/>
                </a:lnTo>
                <a:lnTo>
                  <a:pt x="2216" y="2822"/>
                </a:lnTo>
                <a:lnTo>
                  <a:pt x="2189" y="2834"/>
                </a:lnTo>
                <a:lnTo>
                  <a:pt x="2148" y="2834"/>
                </a:lnTo>
                <a:lnTo>
                  <a:pt x="2080" y="2834"/>
                </a:lnTo>
                <a:lnTo>
                  <a:pt x="2066" y="2848"/>
                </a:lnTo>
                <a:lnTo>
                  <a:pt x="2039" y="2848"/>
                </a:lnTo>
                <a:lnTo>
                  <a:pt x="1970" y="2781"/>
                </a:lnTo>
                <a:lnTo>
                  <a:pt x="1943" y="2755"/>
                </a:lnTo>
                <a:lnTo>
                  <a:pt x="1902" y="2728"/>
                </a:lnTo>
                <a:lnTo>
                  <a:pt x="1902" y="2701"/>
                </a:lnTo>
                <a:lnTo>
                  <a:pt x="1889" y="2687"/>
                </a:lnTo>
                <a:lnTo>
                  <a:pt x="1875" y="2675"/>
                </a:lnTo>
                <a:lnTo>
                  <a:pt x="1847" y="2675"/>
                </a:lnTo>
                <a:lnTo>
                  <a:pt x="1792" y="2675"/>
                </a:lnTo>
                <a:lnTo>
                  <a:pt x="1778" y="2675"/>
                </a:lnTo>
                <a:lnTo>
                  <a:pt x="1751" y="2687"/>
                </a:lnTo>
                <a:lnTo>
                  <a:pt x="1751" y="2715"/>
                </a:lnTo>
                <a:lnTo>
                  <a:pt x="1751" y="2728"/>
                </a:lnTo>
                <a:lnTo>
                  <a:pt x="1751" y="2741"/>
                </a:lnTo>
                <a:lnTo>
                  <a:pt x="1724" y="2715"/>
                </a:lnTo>
                <a:lnTo>
                  <a:pt x="1683" y="2701"/>
                </a:lnTo>
                <a:lnTo>
                  <a:pt x="1629" y="2687"/>
                </a:lnTo>
                <a:lnTo>
                  <a:pt x="1615" y="2661"/>
                </a:lnTo>
                <a:lnTo>
                  <a:pt x="1601" y="2635"/>
                </a:lnTo>
                <a:lnTo>
                  <a:pt x="1588" y="2608"/>
                </a:lnTo>
                <a:lnTo>
                  <a:pt x="1588" y="2581"/>
                </a:lnTo>
                <a:lnTo>
                  <a:pt x="1451" y="2581"/>
                </a:lnTo>
                <a:lnTo>
                  <a:pt x="1382" y="2581"/>
                </a:lnTo>
                <a:lnTo>
                  <a:pt x="1354" y="2568"/>
                </a:lnTo>
                <a:lnTo>
                  <a:pt x="1354" y="2554"/>
                </a:lnTo>
                <a:lnTo>
                  <a:pt x="1286" y="2568"/>
                </a:lnTo>
                <a:lnTo>
                  <a:pt x="1259" y="2568"/>
                </a:lnTo>
                <a:lnTo>
                  <a:pt x="1232" y="2554"/>
                </a:lnTo>
                <a:lnTo>
                  <a:pt x="1232" y="2635"/>
                </a:lnTo>
                <a:lnTo>
                  <a:pt x="1232" y="2647"/>
                </a:lnTo>
                <a:lnTo>
                  <a:pt x="1218" y="2647"/>
                </a:lnTo>
                <a:lnTo>
                  <a:pt x="1189" y="2661"/>
                </a:lnTo>
                <a:lnTo>
                  <a:pt x="1163" y="2647"/>
                </a:lnTo>
                <a:lnTo>
                  <a:pt x="1136" y="2647"/>
                </a:lnTo>
                <a:lnTo>
                  <a:pt x="1068" y="2635"/>
                </a:lnTo>
                <a:lnTo>
                  <a:pt x="1040" y="2635"/>
                </a:lnTo>
                <a:lnTo>
                  <a:pt x="1012" y="2647"/>
                </a:lnTo>
                <a:lnTo>
                  <a:pt x="986" y="2661"/>
                </a:lnTo>
                <a:lnTo>
                  <a:pt x="971" y="2661"/>
                </a:lnTo>
                <a:lnTo>
                  <a:pt x="903" y="2661"/>
                </a:lnTo>
                <a:lnTo>
                  <a:pt x="903" y="2675"/>
                </a:lnTo>
                <a:lnTo>
                  <a:pt x="903" y="2687"/>
                </a:lnTo>
                <a:lnTo>
                  <a:pt x="877" y="2687"/>
                </a:lnTo>
                <a:lnTo>
                  <a:pt x="848" y="2675"/>
                </a:lnTo>
                <a:lnTo>
                  <a:pt x="821" y="2675"/>
                </a:lnTo>
                <a:lnTo>
                  <a:pt x="793" y="2675"/>
                </a:lnTo>
                <a:lnTo>
                  <a:pt x="753" y="2675"/>
                </a:lnTo>
                <a:lnTo>
                  <a:pt x="739" y="2687"/>
                </a:lnTo>
                <a:lnTo>
                  <a:pt x="725" y="2715"/>
                </a:lnTo>
                <a:lnTo>
                  <a:pt x="712" y="2715"/>
                </a:lnTo>
                <a:lnTo>
                  <a:pt x="698" y="2728"/>
                </a:lnTo>
                <a:lnTo>
                  <a:pt x="684" y="2728"/>
                </a:lnTo>
                <a:lnTo>
                  <a:pt x="656" y="2728"/>
                </a:lnTo>
                <a:lnTo>
                  <a:pt x="656" y="2715"/>
                </a:lnTo>
                <a:lnTo>
                  <a:pt x="630" y="2715"/>
                </a:lnTo>
                <a:lnTo>
                  <a:pt x="616" y="2715"/>
                </a:lnTo>
                <a:lnTo>
                  <a:pt x="603" y="2728"/>
                </a:lnTo>
                <a:lnTo>
                  <a:pt x="575" y="2741"/>
                </a:lnTo>
                <a:lnTo>
                  <a:pt x="521" y="2741"/>
                </a:lnTo>
                <a:lnTo>
                  <a:pt x="478" y="2755"/>
                </a:lnTo>
                <a:lnTo>
                  <a:pt x="438" y="2755"/>
                </a:lnTo>
                <a:lnTo>
                  <a:pt x="438" y="2741"/>
                </a:lnTo>
                <a:lnTo>
                  <a:pt x="424" y="2741"/>
                </a:lnTo>
                <a:lnTo>
                  <a:pt x="410" y="2687"/>
                </a:lnTo>
                <a:lnTo>
                  <a:pt x="410" y="2621"/>
                </a:lnTo>
                <a:lnTo>
                  <a:pt x="424" y="2460"/>
                </a:lnTo>
                <a:lnTo>
                  <a:pt x="424" y="2448"/>
                </a:lnTo>
                <a:lnTo>
                  <a:pt x="451" y="2434"/>
                </a:lnTo>
                <a:lnTo>
                  <a:pt x="465" y="2407"/>
                </a:lnTo>
                <a:lnTo>
                  <a:pt x="465" y="2394"/>
                </a:lnTo>
                <a:lnTo>
                  <a:pt x="478" y="2380"/>
                </a:lnTo>
                <a:lnTo>
                  <a:pt x="465" y="2367"/>
                </a:lnTo>
                <a:lnTo>
                  <a:pt x="465" y="2327"/>
                </a:lnTo>
                <a:lnTo>
                  <a:pt x="438" y="2327"/>
                </a:lnTo>
                <a:lnTo>
                  <a:pt x="424" y="2313"/>
                </a:lnTo>
                <a:lnTo>
                  <a:pt x="424" y="2300"/>
                </a:lnTo>
                <a:lnTo>
                  <a:pt x="410" y="2300"/>
                </a:lnTo>
                <a:lnTo>
                  <a:pt x="410" y="2286"/>
                </a:lnTo>
                <a:lnTo>
                  <a:pt x="383" y="2273"/>
                </a:lnTo>
                <a:lnTo>
                  <a:pt x="383" y="2246"/>
                </a:lnTo>
                <a:lnTo>
                  <a:pt x="369" y="2219"/>
                </a:lnTo>
                <a:lnTo>
                  <a:pt x="356" y="2153"/>
                </a:lnTo>
                <a:lnTo>
                  <a:pt x="356" y="2099"/>
                </a:lnTo>
                <a:lnTo>
                  <a:pt x="329" y="2086"/>
                </a:lnTo>
                <a:lnTo>
                  <a:pt x="288" y="2073"/>
                </a:lnTo>
                <a:lnTo>
                  <a:pt x="247" y="2073"/>
                </a:lnTo>
                <a:lnTo>
                  <a:pt x="206" y="2073"/>
                </a:lnTo>
                <a:lnTo>
                  <a:pt x="165" y="2032"/>
                </a:lnTo>
                <a:lnTo>
                  <a:pt x="109" y="1992"/>
                </a:lnTo>
                <a:lnTo>
                  <a:pt x="82" y="1966"/>
                </a:lnTo>
                <a:lnTo>
                  <a:pt x="68" y="1926"/>
                </a:lnTo>
                <a:lnTo>
                  <a:pt x="41" y="1899"/>
                </a:lnTo>
                <a:lnTo>
                  <a:pt x="27" y="1859"/>
                </a:lnTo>
                <a:lnTo>
                  <a:pt x="14" y="1845"/>
                </a:lnTo>
                <a:lnTo>
                  <a:pt x="0" y="1819"/>
                </a:lnTo>
                <a:lnTo>
                  <a:pt x="14" y="1805"/>
                </a:lnTo>
                <a:lnTo>
                  <a:pt x="27" y="1792"/>
                </a:lnTo>
                <a:lnTo>
                  <a:pt x="41" y="1805"/>
                </a:lnTo>
                <a:lnTo>
                  <a:pt x="41" y="1792"/>
                </a:lnTo>
                <a:lnTo>
                  <a:pt x="55" y="1779"/>
                </a:lnTo>
                <a:lnTo>
                  <a:pt x="82" y="1739"/>
                </a:lnTo>
                <a:lnTo>
                  <a:pt x="109" y="1698"/>
                </a:lnTo>
                <a:lnTo>
                  <a:pt x="123" y="1671"/>
                </a:lnTo>
                <a:lnTo>
                  <a:pt x="96" y="1618"/>
                </a:lnTo>
                <a:lnTo>
                  <a:pt x="55" y="1565"/>
                </a:lnTo>
                <a:lnTo>
                  <a:pt x="68" y="1537"/>
                </a:lnTo>
                <a:lnTo>
                  <a:pt x="68" y="1498"/>
                </a:lnTo>
                <a:lnTo>
                  <a:pt x="68" y="1458"/>
                </a:lnTo>
                <a:lnTo>
                  <a:pt x="68" y="1430"/>
                </a:lnTo>
                <a:lnTo>
                  <a:pt x="82" y="1418"/>
                </a:lnTo>
                <a:lnTo>
                  <a:pt x="96" y="1404"/>
                </a:lnTo>
                <a:lnTo>
                  <a:pt x="109" y="1364"/>
                </a:lnTo>
                <a:lnTo>
                  <a:pt x="82" y="1337"/>
                </a:lnTo>
                <a:lnTo>
                  <a:pt x="82" y="1324"/>
                </a:lnTo>
                <a:lnTo>
                  <a:pt x="82" y="1311"/>
                </a:lnTo>
                <a:lnTo>
                  <a:pt x="82" y="1283"/>
                </a:lnTo>
                <a:lnTo>
                  <a:pt x="123" y="1271"/>
                </a:lnTo>
                <a:lnTo>
                  <a:pt x="165" y="1257"/>
                </a:lnTo>
                <a:lnTo>
                  <a:pt x="219" y="1257"/>
                </a:lnTo>
                <a:lnTo>
                  <a:pt x="274" y="1243"/>
                </a:lnTo>
                <a:lnTo>
                  <a:pt x="274" y="1217"/>
                </a:lnTo>
                <a:lnTo>
                  <a:pt x="288" y="1191"/>
                </a:lnTo>
                <a:lnTo>
                  <a:pt x="301" y="1164"/>
                </a:lnTo>
                <a:lnTo>
                  <a:pt x="329" y="1137"/>
                </a:lnTo>
                <a:lnTo>
                  <a:pt x="369" y="1110"/>
                </a:lnTo>
                <a:lnTo>
                  <a:pt x="410" y="1083"/>
                </a:lnTo>
                <a:lnTo>
                  <a:pt x="465" y="1043"/>
                </a:lnTo>
                <a:lnTo>
                  <a:pt x="492" y="1030"/>
                </a:lnTo>
                <a:lnTo>
                  <a:pt x="492" y="1003"/>
                </a:lnTo>
                <a:lnTo>
                  <a:pt x="465" y="1016"/>
                </a:lnTo>
                <a:lnTo>
                  <a:pt x="424" y="1003"/>
                </a:lnTo>
                <a:lnTo>
                  <a:pt x="410" y="1003"/>
                </a:lnTo>
                <a:lnTo>
                  <a:pt x="410" y="989"/>
                </a:lnTo>
                <a:lnTo>
                  <a:pt x="397" y="989"/>
                </a:lnTo>
                <a:lnTo>
                  <a:pt x="410" y="976"/>
                </a:lnTo>
                <a:lnTo>
                  <a:pt x="383" y="963"/>
                </a:lnTo>
                <a:lnTo>
                  <a:pt x="369" y="949"/>
                </a:lnTo>
                <a:lnTo>
                  <a:pt x="342" y="922"/>
                </a:lnTo>
                <a:lnTo>
                  <a:pt x="329" y="896"/>
                </a:lnTo>
                <a:lnTo>
                  <a:pt x="301" y="829"/>
                </a:lnTo>
                <a:lnTo>
                  <a:pt x="288" y="789"/>
                </a:lnTo>
                <a:lnTo>
                  <a:pt x="274" y="789"/>
                </a:lnTo>
                <a:lnTo>
                  <a:pt x="247" y="789"/>
                </a:lnTo>
                <a:lnTo>
                  <a:pt x="206" y="775"/>
                </a:lnTo>
                <a:lnTo>
                  <a:pt x="165" y="762"/>
                </a:lnTo>
                <a:lnTo>
                  <a:pt x="150" y="749"/>
                </a:lnTo>
                <a:lnTo>
                  <a:pt x="150" y="735"/>
                </a:lnTo>
                <a:lnTo>
                  <a:pt x="136" y="721"/>
                </a:lnTo>
                <a:lnTo>
                  <a:pt x="136" y="709"/>
                </a:lnTo>
                <a:lnTo>
                  <a:pt x="123" y="642"/>
                </a:lnTo>
                <a:lnTo>
                  <a:pt x="109" y="588"/>
                </a:lnTo>
                <a:lnTo>
                  <a:pt x="109" y="548"/>
                </a:lnTo>
                <a:lnTo>
                  <a:pt x="96" y="548"/>
                </a:lnTo>
                <a:lnTo>
                  <a:pt x="82" y="548"/>
                </a:lnTo>
                <a:lnTo>
                  <a:pt x="55" y="522"/>
                </a:lnTo>
                <a:lnTo>
                  <a:pt x="27" y="496"/>
                </a:lnTo>
                <a:lnTo>
                  <a:pt x="14" y="442"/>
                </a:lnTo>
                <a:lnTo>
                  <a:pt x="0" y="401"/>
                </a:lnTo>
                <a:lnTo>
                  <a:pt x="0" y="375"/>
                </a:lnTo>
                <a:lnTo>
                  <a:pt x="0" y="361"/>
                </a:lnTo>
                <a:lnTo>
                  <a:pt x="0" y="334"/>
                </a:lnTo>
                <a:lnTo>
                  <a:pt x="14" y="334"/>
                </a:lnTo>
                <a:lnTo>
                  <a:pt x="27" y="321"/>
                </a:lnTo>
                <a:lnTo>
                  <a:pt x="41" y="321"/>
                </a:lnTo>
                <a:lnTo>
                  <a:pt x="41" y="267"/>
                </a:lnTo>
                <a:lnTo>
                  <a:pt x="55" y="227"/>
                </a:lnTo>
                <a:lnTo>
                  <a:pt x="68" y="201"/>
                </a:lnTo>
                <a:lnTo>
                  <a:pt x="68" y="173"/>
                </a:lnTo>
                <a:lnTo>
                  <a:pt x="96" y="161"/>
                </a:lnTo>
                <a:lnTo>
                  <a:pt x="109" y="161"/>
                </a:lnTo>
                <a:lnTo>
                  <a:pt x="109" y="147"/>
                </a:lnTo>
                <a:lnTo>
                  <a:pt x="123" y="147"/>
                </a:lnTo>
                <a:lnTo>
                  <a:pt x="177" y="133"/>
                </a:lnTo>
                <a:lnTo>
                  <a:pt x="192" y="120"/>
                </a:lnTo>
                <a:lnTo>
                  <a:pt x="206" y="107"/>
                </a:lnTo>
                <a:lnTo>
                  <a:pt x="219" y="80"/>
                </a:lnTo>
                <a:lnTo>
                  <a:pt x="206" y="54"/>
                </a:lnTo>
                <a:lnTo>
                  <a:pt x="219" y="40"/>
                </a:lnTo>
                <a:lnTo>
                  <a:pt x="247" y="14"/>
                </a:lnTo>
                <a:lnTo>
                  <a:pt x="274" y="0"/>
                </a:lnTo>
                <a:lnTo>
                  <a:pt x="301" y="14"/>
                </a:lnTo>
                <a:lnTo>
                  <a:pt x="274" y="14"/>
                </a:lnTo>
                <a:lnTo>
                  <a:pt x="301" y="26"/>
                </a:lnTo>
                <a:lnTo>
                  <a:pt x="329" y="40"/>
                </a:lnTo>
                <a:lnTo>
                  <a:pt x="410" y="67"/>
                </a:lnTo>
                <a:lnTo>
                  <a:pt x="478" y="120"/>
                </a:lnTo>
                <a:lnTo>
                  <a:pt x="521" y="147"/>
                </a:lnTo>
                <a:lnTo>
                  <a:pt x="506" y="173"/>
                </a:lnTo>
                <a:lnTo>
                  <a:pt x="478" y="187"/>
                </a:lnTo>
                <a:lnTo>
                  <a:pt x="438" y="201"/>
                </a:lnTo>
                <a:lnTo>
                  <a:pt x="397" y="213"/>
                </a:lnTo>
                <a:lnTo>
                  <a:pt x="383" y="267"/>
                </a:lnTo>
                <a:lnTo>
                  <a:pt x="383" y="321"/>
                </a:lnTo>
                <a:lnTo>
                  <a:pt x="383" y="348"/>
                </a:lnTo>
                <a:lnTo>
                  <a:pt x="397" y="361"/>
                </a:lnTo>
                <a:lnTo>
                  <a:pt x="410" y="375"/>
                </a:lnTo>
                <a:lnTo>
                  <a:pt x="438" y="388"/>
                </a:lnTo>
                <a:lnTo>
                  <a:pt x="521" y="388"/>
                </a:lnTo>
                <a:lnTo>
                  <a:pt x="562" y="388"/>
                </a:lnTo>
                <a:lnTo>
                  <a:pt x="589" y="375"/>
                </a:lnTo>
                <a:lnTo>
                  <a:pt x="603" y="361"/>
                </a:lnTo>
                <a:lnTo>
                  <a:pt x="616" y="388"/>
                </a:lnTo>
                <a:lnTo>
                  <a:pt x="616" y="361"/>
                </a:lnTo>
                <a:lnTo>
                  <a:pt x="630" y="348"/>
                </a:lnTo>
                <a:lnTo>
                  <a:pt x="656" y="348"/>
                </a:lnTo>
                <a:lnTo>
                  <a:pt x="698" y="348"/>
                </a:lnTo>
                <a:lnTo>
                  <a:pt x="780" y="361"/>
                </a:lnTo>
                <a:lnTo>
                  <a:pt x="836" y="375"/>
                </a:lnTo>
                <a:lnTo>
                  <a:pt x="890" y="388"/>
                </a:lnTo>
                <a:lnTo>
                  <a:pt x="1027" y="388"/>
                </a:lnTo>
                <a:lnTo>
                  <a:pt x="1068" y="401"/>
                </a:lnTo>
                <a:lnTo>
                  <a:pt x="1095" y="415"/>
                </a:lnTo>
                <a:lnTo>
                  <a:pt x="1108" y="428"/>
                </a:lnTo>
                <a:lnTo>
                  <a:pt x="1136" y="455"/>
                </a:lnTo>
                <a:lnTo>
                  <a:pt x="1163" y="468"/>
                </a:lnTo>
                <a:lnTo>
                  <a:pt x="1218" y="482"/>
                </a:lnTo>
                <a:lnTo>
                  <a:pt x="1286" y="496"/>
                </a:lnTo>
                <a:lnTo>
                  <a:pt x="1354" y="496"/>
                </a:lnTo>
                <a:lnTo>
                  <a:pt x="1423" y="496"/>
                </a:lnTo>
                <a:lnTo>
                  <a:pt x="1477" y="482"/>
                </a:lnTo>
                <a:lnTo>
                  <a:pt x="1545" y="468"/>
                </a:lnTo>
                <a:lnTo>
                  <a:pt x="1601" y="442"/>
                </a:lnTo>
                <a:lnTo>
                  <a:pt x="1657" y="455"/>
                </a:lnTo>
                <a:lnTo>
                  <a:pt x="1738" y="468"/>
                </a:lnTo>
                <a:lnTo>
                  <a:pt x="1819" y="468"/>
                </a:lnTo>
                <a:lnTo>
                  <a:pt x="1875" y="468"/>
                </a:lnTo>
                <a:lnTo>
                  <a:pt x="1930" y="482"/>
                </a:lnTo>
                <a:lnTo>
                  <a:pt x="1998" y="496"/>
                </a:lnTo>
                <a:lnTo>
                  <a:pt x="2080" y="522"/>
                </a:lnTo>
                <a:lnTo>
                  <a:pt x="2107" y="536"/>
                </a:lnTo>
                <a:lnTo>
                  <a:pt x="2134" y="548"/>
                </a:lnTo>
                <a:lnTo>
                  <a:pt x="2162" y="562"/>
                </a:lnTo>
                <a:lnTo>
                  <a:pt x="2175" y="562"/>
                </a:lnTo>
                <a:lnTo>
                  <a:pt x="2204" y="548"/>
                </a:lnTo>
                <a:lnTo>
                  <a:pt x="2231" y="548"/>
                </a:lnTo>
                <a:lnTo>
                  <a:pt x="2258" y="548"/>
                </a:lnTo>
                <a:lnTo>
                  <a:pt x="2285" y="536"/>
                </a:lnTo>
                <a:lnTo>
                  <a:pt x="2313" y="522"/>
                </a:lnTo>
                <a:lnTo>
                  <a:pt x="2340" y="508"/>
                </a:lnTo>
                <a:lnTo>
                  <a:pt x="2367" y="508"/>
                </a:lnTo>
                <a:lnTo>
                  <a:pt x="2367" y="496"/>
                </a:lnTo>
                <a:lnTo>
                  <a:pt x="2381" y="496"/>
                </a:lnTo>
                <a:lnTo>
                  <a:pt x="2395" y="496"/>
                </a:lnTo>
                <a:lnTo>
                  <a:pt x="2422" y="482"/>
                </a:lnTo>
                <a:lnTo>
                  <a:pt x="2449" y="455"/>
                </a:lnTo>
                <a:lnTo>
                  <a:pt x="2477" y="428"/>
                </a:lnTo>
                <a:lnTo>
                  <a:pt x="2504" y="415"/>
                </a:lnTo>
                <a:lnTo>
                  <a:pt x="2545" y="361"/>
                </a:lnTo>
                <a:lnTo>
                  <a:pt x="2592" y="337"/>
                </a:lnTo>
                <a:lnTo>
                  <a:pt x="2600" y="281"/>
                </a:lnTo>
                <a:lnTo>
                  <a:pt x="2641" y="254"/>
                </a:lnTo>
                <a:lnTo>
                  <a:pt x="2696" y="227"/>
                </a:lnTo>
                <a:lnTo>
                  <a:pt x="2750" y="201"/>
                </a:lnTo>
                <a:lnTo>
                  <a:pt x="2887" y="161"/>
                </a:lnTo>
                <a:lnTo>
                  <a:pt x="2997" y="147"/>
                </a:lnTo>
                <a:lnTo>
                  <a:pt x="3175" y="80"/>
                </a:lnTo>
                <a:lnTo>
                  <a:pt x="3229" y="67"/>
                </a:lnTo>
                <a:lnTo>
                  <a:pt x="3284" y="67"/>
                </a:lnTo>
                <a:lnTo>
                  <a:pt x="3352" y="40"/>
                </a:lnTo>
                <a:lnTo>
                  <a:pt x="3421" y="40"/>
                </a:lnTo>
                <a:lnTo>
                  <a:pt x="3449" y="54"/>
                </a:lnTo>
                <a:lnTo>
                  <a:pt x="3476" y="54"/>
                </a:lnTo>
                <a:lnTo>
                  <a:pt x="3530" y="107"/>
                </a:lnTo>
                <a:lnTo>
                  <a:pt x="3558" y="107"/>
                </a:lnTo>
                <a:lnTo>
                  <a:pt x="3585" y="120"/>
                </a:lnTo>
                <a:lnTo>
                  <a:pt x="3611" y="120"/>
                </a:lnTo>
                <a:lnTo>
                  <a:pt x="3640" y="133"/>
                </a:lnTo>
                <a:lnTo>
                  <a:pt x="3667" y="133"/>
                </a:lnTo>
                <a:lnTo>
                  <a:pt x="3681" y="133"/>
                </a:lnTo>
                <a:lnTo>
                  <a:pt x="3708" y="133"/>
                </a:lnTo>
                <a:lnTo>
                  <a:pt x="3723" y="120"/>
                </a:lnTo>
                <a:lnTo>
                  <a:pt x="3764" y="147"/>
                </a:lnTo>
                <a:lnTo>
                  <a:pt x="3764" y="161"/>
                </a:lnTo>
                <a:lnTo>
                  <a:pt x="3776" y="187"/>
                </a:lnTo>
                <a:lnTo>
                  <a:pt x="3858" y="187"/>
                </a:lnTo>
                <a:lnTo>
                  <a:pt x="3900" y="173"/>
                </a:lnTo>
                <a:lnTo>
                  <a:pt x="3914" y="173"/>
                </a:lnTo>
                <a:lnTo>
                  <a:pt x="3926" y="173"/>
                </a:lnTo>
                <a:lnTo>
                  <a:pt x="3941" y="187"/>
                </a:lnTo>
                <a:lnTo>
                  <a:pt x="3968" y="213"/>
                </a:lnTo>
                <a:lnTo>
                  <a:pt x="3982" y="254"/>
                </a:lnTo>
                <a:lnTo>
                  <a:pt x="3996" y="281"/>
                </a:lnTo>
                <a:lnTo>
                  <a:pt x="4010" y="334"/>
                </a:lnTo>
                <a:lnTo>
                  <a:pt x="4064" y="348"/>
                </a:lnTo>
                <a:lnTo>
                  <a:pt x="4132" y="375"/>
                </a:lnTo>
                <a:lnTo>
                  <a:pt x="4200" y="388"/>
                </a:lnTo>
                <a:lnTo>
                  <a:pt x="4241" y="401"/>
                </a:lnTo>
                <a:lnTo>
                  <a:pt x="4282" y="401"/>
                </a:lnTo>
                <a:lnTo>
                  <a:pt x="4324" y="401"/>
                </a:lnTo>
                <a:lnTo>
                  <a:pt x="4379" y="388"/>
                </a:lnTo>
                <a:lnTo>
                  <a:pt x="4392" y="388"/>
                </a:lnTo>
                <a:lnTo>
                  <a:pt x="4406" y="401"/>
                </a:lnTo>
                <a:lnTo>
                  <a:pt x="4420" y="401"/>
                </a:lnTo>
                <a:lnTo>
                  <a:pt x="4420" y="428"/>
                </a:lnTo>
                <a:lnTo>
                  <a:pt x="4434" y="428"/>
                </a:lnTo>
                <a:lnTo>
                  <a:pt x="4447" y="442"/>
                </a:lnTo>
                <a:lnTo>
                  <a:pt x="4447" y="496"/>
                </a:lnTo>
                <a:lnTo>
                  <a:pt x="4434" y="548"/>
                </a:lnTo>
                <a:lnTo>
                  <a:pt x="4420" y="575"/>
                </a:lnTo>
                <a:lnTo>
                  <a:pt x="4434" y="602"/>
                </a:lnTo>
                <a:lnTo>
                  <a:pt x="4434" y="629"/>
                </a:lnTo>
                <a:lnTo>
                  <a:pt x="4434" y="655"/>
                </a:lnTo>
                <a:lnTo>
                  <a:pt x="4434" y="669"/>
                </a:lnTo>
                <a:lnTo>
                  <a:pt x="4392" y="709"/>
                </a:lnTo>
                <a:lnTo>
                  <a:pt x="4379" y="735"/>
                </a:lnTo>
                <a:lnTo>
                  <a:pt x="4365" y="735"/>
                </a:lnTo>
                <a:lnTo>
                  <a:pt x="4351" y="735"/>
                </a:lnTo>
                <a:lnTo>
                  <a:pt x="4351" y="749"/>
                </a:lnTo>
                <a:lnTo>
                  <a:pt x="4351" y="762"/>
                </a:lnTo>
                <a:lnTo>
                  <a:pt x="4338" y="749"/>
                </a:lnTo>
                <a:lnTo>
                  <a:pt x="4311" y="735"/>
                </a:lnTo>
                <a:lnTo>
                  <a:pt x="4270" y="709"/>
                </a:lnTo>
                <a:lnTo>
                  <a:pt x="4214" y="709"/>
                </a:lnTo>
                <a:lnTo>
                  <a:pt x="4173" y="709"/>
                </a:lnTo>
                <a:lnTo>
                  <a:pt x="4146" y="721"/>
                </a:lnTo>
                <a:lnTo>
                  <a:pt x="4119" y="735"/>
                </a:lnTo>
                <a:lnTo>
                  <a:pt x="4091" y="775"/>
                </a:lnTo>
                <a:lnTo>
                  <a:pt x="4037" y="870"/>
                </a:lnTo>
                <a:lnTo>
                  <a:pt x="4051" y="882"/>
                </a:lnTo>
                <a:lnTo>
                  <a:pt x="4051" y="896"/>
                </a:lnTo>
                <a:lnTo>
                  <a:pt x="4037" y="909"/>
                </a:lnTo>
                <a:lnTo>
                  <a:pt x="4010" y="896"/>
                </a:lnTo>
                <a:lnTo>
                  <a:pt x="3982" y="909"/>
                </a:lnTo>
                <a:lnTo>
                  <a:pt x="3968" y="922"/>
                </a:lnTo>
                <a:lnTo>
                  <a:pt x="3982" y="963"/>
                </a:lnTo>
                <a:lnTo>
                  <a:pt x="3968" y="989"/>
                </a:lnTo>
                <a:lnTo>
                  <a:pt x="3982" y="1030"/>
                </a:lnTo>
                <a:lnTo>
                  <a:pt x="3968" y="1083"/>
                </a:lnTo>
                <a:lnTo>
                  <a:pt x="3955" y="1150"/>
                </a:lnTo>
              </a:path>
            </a:pathLst>
          </a:custGeom>
          <a:noFill/>
          <a:ln w="19050" cap="rnd">
            <a:solidFill>
              <a:srgbClr val="FFCC0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bg-BG" dirty="0">
              <a:latin typeface="Arial" charset="0"/>
              <a:cs typeface="+mn-cs"/>
            </a:endParaRPr>
          </a:p>
        </p:txBody>
      </p:sp>
      <p:grpSp>
        <p:nvGrpSpPr>
          <p:cNvPr id="15" name="Group 3"/>
          <p:cNvGrpSpPr>
            <a:grpSpLocks/>
          </p:cNvGrpSpPr>
          <p:nvPr/>
        </p:nvGrpSpPr>
        <p:grpSpPr bwMode="auto">
          <a:xfrm>
            <a:off x="2097837" y="2210144"/>
            <a:ext cx="5105400" cy="935038"/>
            <a:chOff x="1248" y="1038"/>
            <a:chExt cx="3216" cy="589"/>
          </a:xfrm>
        </p:grpSpPr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1248" y="1038"/>
              <a:ext cx="442" cy="406"/>
            </a:xfrm>
            <a:custGeom>
              <a:avLst/>
              <a:gdLst>
                <a:gd name="T0" fmla="*/ 0 w 442"/>
                <a:gd name="T1" fmla="*/ 0 h 406"/>
                <a:gd name="T2" fmla="*/ 128 w 442"/>
                <a:gd name="T3" fmla="*/ 72 h 406"/>
                <a:gd name="T4" fmla="*/ 148 w 442"/>
                <a:gd name="T5" fmla="*/ 82 h 406"/>
                <a:gd name="T6" fmla="*/ 160 w 442"/>
                <a:gd name="T7" fmla="*/ 104 h 406"/>
                <a:gd name="T8" fmla="*/ 248 w 442"/>
                <a:gd name="T9" fmla="*/ 158 h 406"/>
                <a:gd name="T10" fmla="*/ 240 w 442"/>
                <a:gd name="T11" fmla="*/ 166 h 406"/>
                <a:gd name="T12" fmla="*/ 236 w 442"/>
                <a:gd name="T13" fmla="*/ 182 h 406"/>
                <a:gd name="T14" fmla="*/ 128 w 442"/>
                <a:gd name="T15" fmla="*/ 218 h 406"/>
                <a:gd name="T16" fmla="*/ 120 w 442"/>
                <a:gd name="T17" fmla="*/ 256 h 406"/>
                <a:gd name="T18" fmla="*/ 112 w 442"/>
                <a:gd name="T19" fmla="*/ 280 h 406"/>
                <a:gd name="T20" fmla="*/ 192 w 442"/>
                <a:gd name="T21" fmla="*/ 392 h 406"/>
                <a:gd name="T22" fmla="*/ 320 w 442"/>
                <a:gd name="T23" fmla="*/ 384 h 406"/>
                <a:gd name="T24" fmla="*/ 344 w 442"/>
                <a:gd name="T25" fmla="*/ 368 h 406"/>
                <a:gd name="T26" fmla="*/ 392 w 442"/>
                <a:gd name="T27" fmla="*/ 352 h 406"/>
                <a:gd name="T28" fmla="*/ 442 w 442"/>
                <a:gd name="T29" fmla="*/ 355 h 4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42"/>
                <a:gd name="T46" fmla="*/ 0 h 406"/>
                <a:gd name="T47" fmla="*/ 442 w 442"/>
                <a:gd name="T48" fmla="*/ 406 h 4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42" h="406">
                  <a:moveTo>
                    <a:pt x="0" y="0"/>
                  </a:moveTo>
                  <a:cubicBezTo>
                    <a:pt x="36" y="54"/>
                    <a:pt x="73" y="54"/>
                    <a:pt x="128" y="72"/>
                  </a:cubicBezTo>
                  <a:cubicBezTo>
                    <a:pt x="131" y="80"/>
                    <a:pt x="142" y="76"/>
                    <a:pt x="148" y="82"/>
                  </a:cubicBezTo>
                  <a:cubicBezTo>
                    <a:pt x="154" y="88"/>
                    <a:pt x="152" y="100"/>
                    <a:pt x="160" y="104"/>
                  </a:cubicBezTo>
                  <a:cubicBezTo>
                    <a:pt x="184" y="116"/>
                    <a:pt x="225" y="143"/>
                    <a:pt x="248" y="158"/>
                  </a:cubicBezTo>
                  <a:cubicBezTo>
                    <a:pt x="253" y="166"/>
                    <a:pt x="242" y="157"/>
                    <a:pt x="240" y="166"/>
                  </a:cubicBezTo>
                  <a:cubicBezTo>
                    <a:pt x="238" y="174"/>
                    <a:pt x="244" y="178"/>
                    <a:pt x="236" y="182"/>
                  </a:cubicBezTo>
                  <a:cubicBezTo>
                    <a:pt x="202" y="199"/>
                    <a:pt x="167" y="210"/>
                    <a:pt x="128" y="218"/>
                  </a:cubicBezTo>
                  <a:cubicBezTo>
                    <a:pt x="123" y="234"/>
                    <a:pt x="125" y="240"/>
                    <a:pt x="120" y="256"/>
                  </a:cubicBezTo>
                  <a:cubicBezTo>
                    <a:pt x="117" y="264"/>
                    <a:pt x="112" y="280"/>
                    <a:pt x="112" y="280"/>
                  </a:cubicBezTo>
                  <a:cubicBezTo>
                    <a:pt x="122" y="377"/>
                    <a:pt x="102" y="379"/>
                    <a:pt x="192" y="392"/>
                  </a:cubicBezTo>
                  <a:cubicBezTo>
                    <a:pt x="233" y="406"/>
                    <a:pt x="281" y="404"/>
                    <a:pt x="320" y="384"/>
                  </a:cubicBezTo>
                  <a:cubicBezTo>
                    <a:pt x="329" y="380"/>
                    <a:pt x="335" y="372"/>
                    <a:pt x="344" y="368"/>
                  </a:cubicBezTo>
                  <a:cubicBezTo>
                    <a:pt x="359" y="361"/>
                    <a:pt x="392" y="352"/>
                    <a:pt x="392" y="352"/>
                  </a:cubicBezTo>
                  <a:cubicBezTo>
                    <a:pt x="435" y="361"/>
                    <a:pt x="420" y="355"/>
                    <a:pt x="442" y="355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688" y="1204"/>
              <a:ext cx="2184" cy="423"/>
            </a:xfrm>
            <a:custGeom>
              <a:avLst/>
              <a:gdLst>
                <a:gd name="T0" fmla="*/ 0 w 2184"/>
                <a:gd name="T1" fmla="*/ 192 h 423"/>
                <a:gd name="T2" fmla="*/ 124 w 2184"/>
                <a:gd name="T3" fmla="*/ 214 h 423"/>
                <a:gd name="T4" fmla="*/ 220 w 2184"/>
                <a:gd name="T5" fmla="*/ 230 h 423"/>
                <a:gd name="T6" fmla="*/ 260 w 2184"/>
                <a:gd name="T7" fmla="*/ 224 h 423"/>
                <a:gd name="T8" fmla="*/ 388 w 2184"/>
                <a:gd name="T9" fmla="*/ 256 h 423"/>
                <a:gd name="T10" fmla="*/ 412 w 2184"/>
                <a:gd name="T11" fmla="*/ 270 h 423"/>
                <a:gd name="T12" fmla="*/ 436 w 2184"/>
                <a:gd name="T13" fmla="*/ 286 h 423"/>
                <a:gd name="T14" fmla="*/ 592 w 2184"/>
                <a:gd name="T15" fmla="*/ 336 h 423"/>
                <a:gd name="T16" fmla="*/ 792 w 2184"/>
                <a:gd name="T17" fmla="*/ 316 h 423"/>
                <a:gd name="T18" fmla="*/ 864 w 2184"/>
                <a:gd name="T19" fmla="*/ 292 h 423"/>
                <a:gd name="T20" fmla="*/ 892 w 2184"/>
                <a:gd name="T21" fmla="*/ 280 h 423"/>
                <a:gd name="T22" fmla="*/ 1212 w 2184"/>
                <a:gd name="T23" fmla="*/ 310 h 423"/>
                <a:gd name="T24" fmla="*/ 1260 w 2184"/>
                <a:gd name="T25" fmla="*/ 326 h 423"/>
                <a:gd name="T26" fmla="*/ 1284 w 2184"/>
                <a:gd name="T27" fmla="*/ 342 h 423"/>
                <a:gd name="T28" fmla="*/ 1380 w 2184"/>
                <a:gd name="T29" fmla="*/ 358 h 423"/>
                <a:gd name="T30" fmla="*/ 1428 w 2184"/>
                <a:gd name="T31" fmla="*/ 382 h 423"/>
                <a:gd name="T32" fmla="*/ 1476 w 2184"/>
                <a:gd name="T33" fmla="*/ 396 h 423"/>
                <a:gd name="T34" fmla="*/ 1556 w 2184"/>
                <a:gd name="T35" fmla="*/ 382 h 423"/>
                <a:gd name="T36" fmla="*/ 1612 w 2184"/>
                <a:gd name="T37" fmla="*/ 352 h 423"/>
                <a:gd name="T38" fmla="*/ 1732 w 2184"/>
                <a:gd name="T39" fmla="*/ 304 h 423"/>
                <a:gd name="T40" fmla="*/ 1768 w 2184"/>
                <a:gd name="T41" fmla="*/ 268 h 423"/>
                <a:gd name="T42" fmla="*/ 1796 w 2184"/>
                <a:gd name="T43" fmla="*/ 248 h 423"/>
                <a:gd name="T44" fmla="*/ 1812 w 2184"/>
                <a:gd name="T45" fmla="*/ 232 h 423"/>
                <a:gd name="T46" fmla="*/ 1832 w 2184"/>
                <a:gd name="T47" fmla="*/ 204 h 423"/>
                <a:gd name="T48" fmla="*/ 1864 w 2184"/>
                <a:gd name="T49" fmla="*/ 184 h 423"/>
                <a:gd name="T50" fmla="*/ 1888 w 2184"/>
                <a:gd name="T51" fmla="*/ 164 h 423"/>
                <a:gd name="T52" fmla="*/ 1896 w 2184"/>
                <a:gd name="T53" fmla="*/ 112 h 423"/>
                <a:gd name="T54" fmla="*/ 1912 w 2184"/>
                <a:gd name="T55" fmla="*/ 108 h 423"/>
                <a:gd name="T56" fmla="*/ 2024 w 2184"/>
                <a:gd name="T57" fmla="*/ 52 h 423"/>
                <a:gd name="T58" fmla="*/ 2060 w 2184"/>
                <a:gd name="T59" fmla="*/ 36 h 423"/>
                <a:gd name="T60" fmla="*/ 2184 w 2184"/>
                <a:gd name="T61" fmla="*/ 0 h 42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184"/>
                <a:gd name="T94" fmla="*/ 0 h 423"/>
                <a:gd name="T95" fmla="*/ 2184 w 2184"/>
                <a:gd name="T96" fmla="*/ 423 h 42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184" h="423">
                  <a:moveTo>
                    <a:pt x="0" y="192"/>
                  </a:moveTo>
                  <a:cubicBezTo>
                    <a:pt x="44" y="188"/>
                    <a:pt x="83" y="199"/>
                    <a:pt x="124" y="214"/>
                  </a:cubicBezTo>
                  <a:cubicBezTo>
                    <a:pt x="138" y="219"/>
                    <a:pt x="212" y="229"/>
                    <a:pt x="220" y="230"/>
                  </a:cubicBezTo>
                  <a:cubicBezTo>
                    <a:pt x="228" y="233"/>
                    <a:pt x="252" y="223"/>
                    <a:pt x="260" y="224"/>
                  </a:cubicBezTo>
                  <a:cubicBezTo>
                    <a:pt x="313" y="229"/>
                    <a:pt x="332" y="232"/>
                    <a:pt x="388" y="256"/>
                  </a:cubicBezTo>
                  <a:cubicBezTo>
                    <a:pt x="396" y="258"/>
                    <a:pt x="407" y="263"/>
                    <a:pt x="412" y="270"/>
                  </a:cubicBezTo>
                  <a:cubicBezTo>
                    <a:pt x="418" y="278"/>
                    <a:pt x="428" y="281"/>
                    <a:pt x="436" y="286"/>
                  </a:cubicBezTo>
                  <a:cubicBezTo>
                    <a:pt x="467" y="332"/>
                    <a:pt x="541" y="329"/>
                    <a:pt x="592" y="336"/>
                  </a:cubicBezTo>
                  <a:cubicBezTo>
                    <a:pt x="667" y="333"/>
                    <a:pt x="712" y="336"/>
                    <a:pt x="792" y="316"/>
                  </a:cubicBezTo>
                  <a:cubicBezTo>
                    <a:pt x="827" y="313"/>
                    <a:pt x="839" y="306"/>
                    <a:pt x="864" y="292"/>
                  </a:cubicBezTo>
                  <a:cubicBezTo>
                    <a:pt x="876" y="285"/>
                    <a:pt x="879" y="283"/>
                    <a:pt x="892" y="280"/>
                  </a:cubicBezTo>
                  <a:cubicBezTo>
                    <a:pt x="1008" y="304"/>
                    <a:pt x="1098" y="304"/>
                    <a:pt x="1212" y="310"/>
                  </a:cubicBezTo>
                  <a:cubicBezTo>
                    <a:pt x="1228" y="315"/>
                    <a:pt x="1246" y="317"/>
                    <a:pt x="1260" y="326"/>
                  </a:cubicBezTo>
                  <a:cubicBezTo>
                    <a:pt x="1268" y="331"/>
                    <a:pt x="1275" y="339"/>
                    <a:pt x="1284" y="342"/>
                  </a:cubicBezTo>
                  <a:cubicBezTo>
                    <a:pt x="1315" y="351"/>
                    <a:pt x="1349" y="350"/>
                    <a:pt x="1380" y="358"/>
                  </a:cubicBezTo>
                  <a:cubicBezTo>
                    <a:pt x="1395" y="368"/>
                    <a:pt x="1414" y="371"/>
                    <a:pt x="1428" y="382"/>
                  </a:cubicBezTo>
                  <a:cubicBezTo>
                    <a:pt x="1480" y="423"/>
                    <a:pt x="1416" y="376"/>
                    <a:pt x="1476" y="396"/>
                  </a:cubicBezTo>
                  <a:cubicBezTo>
                    <a:pt x="1496" y="376"/>
                    <a:pt x="1524" y="387"/>
                    <a:pt x="1556" y="382"/>
                  </a:cubicBezTo>
                  <a:cubicBezTo>
                    <a:pt x="1580" y="378"/>
                    <a:pt x="1604" y="364"/>
                    <a:pt x="1612" y="352"/>
                  </a:cubicBezTo>
                  <a:cubicBezTo>
                    <a:pt x="1656" y="344"/>
                    <a:pt x="1700" y="332"/>
                    <a:pt x="1732" y="304"/>
                  </a:cubicBezTo>
                  <a:cubicBezTo>
                    <a:pt x="1737" y="296"/>
                    <a:pt x="1760" y="274"/>
                    <a:pt x="1768" y="268"/>
                  </a:cubicBezTo>
                  <a:cubicBezTo>
                    <a:pt x="1775" y="263"/>
                    <a:pt x="1790" y="254"/>
                    <a:pt x="1796" y="248"/>
                  </a:cubicBezTo>
                  <a:cubicBezTo>
                    <a:pt x="1802" y="242"/>
                    <a:pt x="1807" y="239"/>
                    <a:pt x="1812" y="232"/>
                  </a:cubicBezTo>
                  <a:cubicBezTo>
                    <a:pt x="1818" y="224"/>
                    <a:pt x="1824" y="209"/>
                    <a:pt x="1832" y="204"/>
                  </a:cubicBezTo>
                  <a:cubicBezTo>
                    <a:pt x="1840" y="194"/>
                    <a:pt x="1855" y="191"/>
                    <a:pt x="1864" y="184"/>
                  </a:cubicBezTo>
                  <a:cubicBezTo>
                    <a:pt x="1873" y="177"/>
                    <a:pt x="1883" y="176"/>
                    <a:pt x="1888" y="164"/>
                  </a:cubicBezTo>
                  <a:cubicBezTo>
                    <a:pt x="1897" y="150"/>
                    <a:pt x="1896" y="124"/>
                    <a:pt x="1896" y="112"/>
                  </a:cubicBezTo>
                  <a:cubicBezTo>
                    <a:pt x="1901" y="102"/>
                    <a:pt x="1891" y="118"/>
                    <a:pt x="1912" y="108"/>
                  </a:cubicBezTo>
                  <a:cubicBezTo>
                    <a:pt x="1933" y="98"/>
                    <a:pt x="1999" y="64"/>
                    <a:pt x="2024" y="52"/>
                  </a:cubicBezTo>
                  <a:cubicBezTo>
                    <a:pt x="2029" y="44"/>
                    <a:pt x="2052" y="41"/>
                    <a:pt x="2060" y="36"/>
                  </a:cubicBezTo>
                  <a:cubicBezTo>
                    <a:pt x="2074" y="27"/>
                    <a:pt x="2160" y="4"/>
                    <a:pt x="2184" y="0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3874" y="1080"/>
              <a:ext cx="522" cy="121"/>
            </a:xfrm>
            <a:custGeom>
              <a:avLst/>
              <a:gdLst>
                <a:gd name="T0" fmla="*/ 0 w 522"/>
                <a:gd name="T1" fmla="*/ 121 h 121"/>
                <a:gd name="T2" fmla="*/ 102 w 522"/>
                <a:gd name="T3" fmla="*/ 112 h 121"/>
                <a:gd name="T4" fmla="*/ 146 w 522"/>
                <a:gd name="T5" fmla="*/ 90 h 121"/>
                <a:gd name="T6" fmla="*/ 290 w 522"/>
                <a:gd name="T7" fmla="*/ 42 h 121"/>
                <a:gd name="T8" fmla="*/ 390 w 522"/>
                <a:gd name="T9" fmla="*/ 28 h 121"/>
                <a:gd name="T10" fmla="*/ 458 w 522"/>
                <a:gd name="T11" fmla="*/ 4 h 121"/>
                <a:gd name="T12" fmla="*/ 478 w 522"/>
                <a:gd name="T13" fmla="*/ 0 h 121"/>
                <a:gd name="T14" fmla="*/ 522 w 522"/>
                <a:gd name="T15" fmla="*/ 2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2"/>
                <a:gd name="T25" fmla="*/ 0 h 121"/>
                <a:gd name="T26" fmla="*/ 522 w 522"/>
                <a:gd name="T27" fmla="*/ 121 h 1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2" h="121">
                  <a:moveTo>
                    <a:pt x="0" y="121"/>
                  </a:moveTo>
                  <a:cubicBezTo>
                    <a:pt x="14" y="118"/>
                    <a:pt x="78" y="117"/>
                    <a:pt x="102" y="112"/>
                  </a:cubicBezTo>
                  <a:cubicBezTo>
                    <a:pt x="126" y="107"/>
                    <a:pt x="115" y="102"/>
                    <a:pt x="146" y="90"/>
                  </a:cubicBezTo>
                  <a:cubicBezTo>
                    <a:pt x="195" y="81"/>
                    <a:pt x="241" y="52"/>
                    <a:pt x="290" y="42"/>
                  </a:cubicBezTo>
                  <a:cubicBezTo>
                    <a:pt x="331" y="30"/>
                    <a:pt x="361" y="33"/>
                    <a:pt x="390" y="28"/>
                  </a:cubicBezTo>
                  <a:cubicBezTo>
                    <a:pt x="418" y="22"/>
                    <a:pt x="443" y="9"/>
                    <a:pt x="458" y="4"/>
                  </a:cubicBezTo>
                  <a:cubicBezTo>
                    <a:pt x="466" y="8"/>
                    <a:pt x="467" y="0"/>
                    <a:pt x="478" y="0"/>
                  </a:cubicBezTo>
                  <a:cubicBezTo>
                    <a:pt x="489" y="0"/>
                    <a:pt x="513" y="2"/>
                    <a:pt x="522" y="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386" y="1084"/>
              <a:ext cx="78" cy="12"/>
            </a:xfrm>
            <a:custGeom>
              <a:avLst/>
              <a:gdLst>
                <a:gd name="T0" fmla="*/ 0 w 78"/>
                <a:gd name="T1" fmla="*/ 0 h 12"/>
                <a:gd name="T2" fmla="*/ 78 w 78"/>
                <a:gd name="T3" fmla="*/ 12 h 12"/>
                <a:gd name="T4" fmla="*/ 0 60000 65536"/>
                <a:gd name="T5" fmla="*/ 0 60000 65536"/>
                <a:gd name="T6" fmla="*/ 0 w 78"/>
                <a:gd name="T7" fmla="*/ 0 h 12"/>
                <a:gd name="T8" fmla="*/ 78 w 78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8" h="12">
                  <a:moveTo>
                    <a:pt x="0" y="0"/>
                  </a:moveTo>
                  <a:cubicBezTo>
                    <a:pt x="34" y="12"/>
                    <a:pt x="42" y="8"/>
                    <a:pt x="78" y="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</p:grpSp>
      <p:sp>
        <p:nvSpPr>
          <p:cNvPr id="20" name="Freeform 8"/>
          <p:cNvSpPr>
            <a:spLocks/>
          </p:cNvSpPr>
          <p:nvPr/>
        </p:nvSpPr>
        <p:spPr bwMode="auto">
          <a:xfrm rot="60029">
            <a:off x="1886700" y="1905344"/>
            <a:ext cx="252412" cy="373063"/>
          </a:xfrm>
          <a:custGeom>
            <a:avLst/>
            <a:gdLst>
              <a:gd name="T0" fmla="*/ 2147483647 w 132"/>
              <a:gd name="T1" fmla="*/ 2147483647 h 180"/>
              <a:gd name="T2" fmla="*/ 2147483647 w 132"/>
              <a:gd name="T3" fmla="*/ 2147483647 h 180"/>
              <a:gd name="T4" fmla="*/ 2147483647 w 132"/>
              <a:gd name="T5" fmla="*/ 2147483647 h 180"/>
              <a:gd name="T6" fmla="*/ 2147483647 w 132"/>
              <a:gd name="T7" fmla="*/ 2147483647 h 180"/>
              <a:gd name="T8" fmla="*/ 2147483647 w 132"/>
              <a:gd name="T9" fmla="*/ 2147483647 h 180"/>
              <a:gd name="T10" fmla="*/ 0 w 132"/>
              <a:gd name="T11" fmla="*/ 0 h 1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2"/>
              <a:gd name="T19" fmla="*/ 0 h 180"/>
              <a:gd name="T20" fmla="*/ 132 w 132"/>
              <a:gd name="T21" fmla="*/ 180 h 1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2" h="180">
                <a:moveTo>
                  <a:pt x="120" y="180"/>
                </a:moveTo>
                <a:cubicBezTo>
                  <a:pt x="123" y="166"/>
                  <a:pt x="132" y="140"/>
                  <a:pt x="132" y="140"/>
                </a:cubicBezTo>
                <a:cubicBezTo>
                  <a:pt x="116" y="124"/>
                  <a:pt x="107" y="120"/>
                  <a:pt x="84" y="112"/>
                </a:cubicBezTo>
                <a:cubicBezTo>
                  <a:pt x="75" y="109"/>
                  <a:pt x="60" y="96"/>
                  <a:pt x="60" y="96"/>
                </a:cubicBezTo>
                <a:cubicBezTo>
                  <a:pt x="46" y="75"/>
                  <a:pt x="33" y="42"/>
                  <a:pt x="12" y="28"/>
                </a:cubicBezTo>
                <a:cubicBezTo>
                  <a:pt x="9" y="19"/>
                  <a:pt x="0" y="9"/>
                  <a:pt x="0" y="0"/>
                </a:cubicBezTo>
              </a:path>
            </a:pathLst>
          </a:custGeom>
          <a:noFill/>
          <a:ln w="28575" cap="flat" cmpd="sng">
            <a:solidFill>
              <a:srgbClr val="6699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bg-BG" dirty="0"/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 rot="265110">
            <a:off x="7163550" y="1940269"/>
            <a:ext cx="725487" cy="431800"/>
          </a:xfrm>
          <a:custGeom>
            <a:avLst/>
            <a:gdLst>
              <a:gd name="T0" fmla="*/ 0 w 380"/>
              <a:gd name="T1" fmla="*/ 2147483647 h 208"/>
              <a:gd name="T2" fmla="*/ 2147483647 w 380"/>
              <a:gd name="T3" fmla="*/ 2147483647 h 208"/>
              <a:gd name="T4" fmla="*/ 2147483647 w 380"/>
              <a:gd name="T5" fmla="*/ 2147483647 h 208"/>
              <a:gd name="T6" fmla="*/ 2147483647 w 380"/>
              <a:gd name="T7" fmla="*/ 2147483647 h 208"/>
              <a:gd name="T8" fmla="*/ 2147483647 w 380"/>
              <a:gd name="T9" fmla="*/ 2147483647 h 208"/>
              <a:gd name="T10" fmla="*/ 2147483647 w 380"/>
              <a:gd name="T11" fmla="*/ 2147483647 h 208"/>
              <a:gd name="T12" fmla="*/ 2147483647 w 380"/>
              <a:gd name="T13" fmla="*/ 2147483647 h 208"/>
              <a:gd name="T14" fmla="*/ 2147483647 w 380"/>
              <a:gd name="T15" fmla="*/ 0 h 2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0"/>
              <a:gd name="T25" fmla="*/ 0 h 208"/>
              <a:gd name="T26" fmla="*/ 380 w 380"/>
              <a:gd name="T27" fmla="*/ 208 h 2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0" h="208">
                <a:moveTo>
                  <a:pt x="0" y="208"/>
                </a:moveTo>
                <a:cubicBezTo>
                  <a:pt x="32" y="197"/>
                  <a:pt x="64" y="184"/>
                  <a:pt x="96" y="180"/>
                </a:cubicBezTo>
                <a:cubicBezTo>
                  <a:pt x="113" y="174"/>
                  <a:pt x="115" y="166"/>
                  <a:pt x="128" y="156"/>
                </a:cubicBezTo>
                <a:cubicBezTo>
                  <a:pt x="138" y="148"/>
                  <a:pt x="156" y="150"/>
                  <a:pt x="168" y="144"/>
                </a:cubicBezTo>
                <a:cubicBezTo>
                  <a:pt x="198" y="129"/>
                  <a:pt x="235" y="115"/>
                  <a:pt x="268" y="104"/>
                </a:cubicBezTo>
                <a:cubicBezTo>
                  <a:pt x="292" y="80"/>
                  <a:pt x="330" y="76"/>
                  <a:pt x="352" y="48"/>
                </a:cubicBezTo>
                <a:cubicBezTo>
                  <a:pt x="361" y="37"/>
                  <a:pt x="371" y="26"/>
                  <a:pt x="376" y="12"/>
                </a:cubicBezTo>
                <a:cubicBezTo>
                  <a:pt x="377" y="8"/>
                  <a:pt x="380" y="0"/>
                  <a:pt x="380" y="0"/>
                </a:cubicBezTo>
              </a:path>
            </a:pathLst>
          </a:custGeom>
          <a:noFill/>
          <a:ln w="28575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bg-BG" dirty="0"/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 rot="-5400000">
            <a:off x="4331631" y="1186663"/>
            <a:ext cx="430887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bg-BG" sz="2000" b="1" dirty="0">
                <a:solidFill>
                  <a:schemeClr val="accent4">
                    <a:lumMod val="50000"/>
                  </a:schemeClr>
                </a:solidFill>
              </a:rPr>
              <a:t>Danube River</a:t>
            </a:r>
            <a:endParaRPr lang="bg-BG" altLang="bg-BG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2674100" y="4078632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b="1" dirty="0">
              <a:latin typeface="Times New Roman" pitchFamily="18" charset="0"/>
              <a:cs typeface="+mn-cs"/>
            </a:endParaRPr>
          </a:p>
        </p:txBody>
      </p:sp>
      <p:sp>
        <p:nvSpPr>
          <p:cNvPr id="24" name="AutoShape 12"/>
          <p:cNvSpPr>
            <a:spLocks noChangeAspect="1" noChangeArrowheads="1"/>
          </p:cNvSpPr>
          <p:nvPr/>
        </p:nvSpPr>
        <p:spPr bwMode="auto">
          <a:xfrm>
            <a:off x="2289925" y="2554632"/>
            <a:ext cx="60325" cy="53975"/>
          </a:xfrm>
          <a:prstGeom prst="flowChartConnector">
            <a:avLst/>
          </a:prstGeom>
          <a:solidFill>
            <a:srgbClr val="333399"/>
          </a:solidFill>
          <a:ln w="9525" cap="rnd">
            <a:solidFill>
              <a:srgbClr val="333399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0" hangingPunct="0"/>
            <a:endParaRPr lang="bg-BG" altLang="bg-BG" dirty="0">
              <a:latin typeface="Arial" panose="020B0604020202020204" pitchFamily="34" charset="0"/>
            </a:endParaRPr>
          </a:p>
        </p:txBody>
      </p:sp>
      <p:sp>
        <p:nvSpPr>
          <p:cNvPr id="25" name="AutoShape 13"/>
          <p:cNvSpPr>
            <a:spLocks noChangeAspect="1" noChangeArrowheads="1"/>
          </p:cNvSpPr>
          <p:nvPr/>
        </p:nvSpPr>
        <p:spPr bwMode="auto">
          <a:xfrm>
            <a:off x="7166725" y="2326032"/>
            <a:ext cx="60325" cy="53975"/>
          </a:xfrm>
          <a:prstGeom prst="flowChartConnector">
            <a:avLst/>
          </a:prstGeom>
          <a:solidFill>
            <a:srgbClr val="333399"/>
          </a:solidFill>
          <a:ln w="9525" cap="rnd" algn="ctr">
            <a:solidFill>
              <a:srgbClr val="333399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bg-BG" dirty="0">
              <a:latin typeface="Arial" charset="0"/>
              <a:cs typeface="+mn-cs"/>
            </a:endParaRP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4728325" y="3240432"/>
            <a:ext cx="1354137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bg-BG" sz="1600" b="1" dirty="0">
              <a:latin typeface="Times New Roman" pitchFamily="18" charset="0"/>
              <a:cs typeface="+mn-cs"/>
            </a:endParaRPr>
          </a:p>
          <a:p>
            <a:pPr>
              <a:spcBef>
                <a:spcPct val="50000"/>
              </a:spcBef>
              <a:defRPr/>
            </a:pPr>
            <a:endParaRPr lang="bg-BG" sz="1600" b="1" dirty="0">
              <a:latin typeface="Times New Roman" pitchFamily="18" charset="0"/>
              <a:cs typeface="+mn-cs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2529637" y="4023069"/>
            <a:ext cx="10080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bg-BG" sz="2200" b="1" dirty="0">
                <a:solidFill>
                  <a:schemeClr val="accent4">
                    <a:lumMod val="50000"/>
                  </a:schemeClr>
                </a:solidFill>
              </a:rPr>
              <a:t>Sofia</a:t>
            </a:r>
            <a:endParaRPr lang="bg-BG" altLang="bg-BG" sz="2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6850812" y="2410169"/>
            <a:ext cx="1008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Silistra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1618412" y="2522882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Vidin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auto">
          <a:xfrm rot="-5400000">
            <a:off x="8825970" y="3616463"/>
            <a:ext cx="430887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bg-BG" sz="2000" b="1" dirty="0">
                <a:solidFill>
                  <a:schemeClr val="accent4">
                    <a:lumMod val="50000"/>
                  </a:schemeClr>
                </a:solidFill>
              </a:rPr>
              <a:t>Black Sea</a:t>
            </a:r>
            <a:endParaRPr lang="bg-BG" altLang="bg-BG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31" name="Group 19"/>
          <p:cNvGrpSpPr>
            <a:grpSpLocks/>
          </p:cNvGrpSpPr>
          <p:nvPr/>
        </p:nvGrpSpPr>
        <p:grpSpPr bwMode="auto">
          <a:xfrm>
            <a:off x="2097837" y="2210144"/>
            <a:ext cx="5105400" cy="935038"/>
            <a:chOff x="1248" y="1038"/>
            <a:chExt cx="3216" cy="589"/>
          </a:xfrm>
        </p:grpSpPr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1248" y="1038"/>
              <a:ext cx="442" cy="406"/>
            </a:xfrm>
            <a:custGeom>
              <a:avLst/>
              <a:gdLst>
                <a:gd name="T0" fmla="*/ 0 w 442"/>
                <a:gd name="T1" fmla="*/ 0 h 406"/>
                <a:gd name="T2" fmla="*/ 128 w 442"/>
                <a:gd name="T3" fmla="*/ 72 h 406"/>
                <a:gd name="T4" fmla="*/ 148 w 442"/>
                <a:gd name="T5" fmla="*/ 82 h 406"/>
                <a:gd name="T6" fmla="*/ 160 w 442"/>
                <a:gd name="T7" fmla="*/ 104 h 406"/>
                <a:gd name="T8" fmla="*/ 248 w 442"/>
                <a:gd name="T9" fmla="*/ 158 h 406"/>
                <a:gd name="T10" fmla="*/ 240 w 442"/>
                <a:gd name="T11" fmla="*/ 166 h 406"/>
                <a:gd name="T12" fmla="*/ 236 w 442"/>
                <a:gd name="T13" fmla="*/ 182 h 406"/>
                <a:gd name="T14" fmla="*/ 128 w 442"/>
                <a:gd name="T15" fmla="*/ 218 h 406"/>
                <a:gd name="T16" fmla="*/ 120 w 442"/>
                <a:gd name="T17" fmla="*/ 256 h 406"/>
                <a:gd name="T18" fmla="*/ 112 w 442"/>
                <a:gd name="T19" fmla="*/ 280 h 406"/>
                <a:gd name="T20" fmla="*/ 192 w 442"/>
                <a:gd name="T21" fmla="*/ 392 h 406"/>
                <a:gd name="T22" fmla="*/ 320 w 442"/>
                <a:gd name="T23" fmla="*/ 384 h 406"/>
                <a:gd name="T24" fmla="*/ 344 w 442"/>
                <a:gd name="T25" fmla="*/ 368 h 406"/>
                <a:gd name="T26" fmla="*/ 392 w 442"/>
                <a:gd name="T27" fmla="*/ 352 h 406"/>
                <a:gd name="T28" fmla="*/ 442 w 442"/>
                <a:gd name="T29" fmla="*/ 355 h 4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42"/>
                <a:gd name="T46" fmla="*/ 0 h 406"/>
                <a:gd name="T47" fmla="*/ 442 w 442"/>
                <a:gd name="T48" fmla="*/ 406 h 4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42" h="406">
                  <a:moveTo>
                    <a:pt x="0" y="0"/>
                  </a:moveTo>
                  <a:cubicBezTo>
                    <a:pt x="36" y="54"/>
                    <a:pt x="73" y="54"/>
                    <a:pt x="128" y="72"/>
                  </a:cubicBezTo>
                  <a:cubicBezTo>
                    <a:pt x="131" y="80"/>
                    <a:pt x="142" y="76"/>
                    <a:pt x="148" y="82"/>
                  </a:cubicBezTo>
                  <a:cubicBezTo>
                    <a:pt x="154" y="88"/>
                    <a:pt x="152" y="100"/>
                    <a:pt x="160" y="104"/>
                  </a:cubicBezTo>
                  <a:cubicBezTo>
                    <a:pt x="184" y="116"/>
                    <a:pt x="225" y="143"/>
                    <a:pt x="248" y="158"/>
                  </a:cubicBezTo>
                  <a:cubicBezTo>
                    <a:pt x="253" y="166"/>
                    <a:pt x="242" y="157"/>
                    <a:pt x="240" y="166"/>
                  </a:cubicBezTo>
                  <a:cubicBezTo>
                    <a:pt x="238" y="174"/>
                    <a:pt x="244" y="178"/>
                    <a:pt x="236" y="182"/>
                  </a:cubicBezTo>
                  <a:cubicBezTo>
                    <a:pt x="202" y="199"/>
                    <a:pt x="167" y="210"/>
                    <a:pt x="128" y="218"/>
                  </a:cubicBezTo>
                  <a:cubicBezTo>
                    <a:pt x="123" y="234"/>
                    <a:pt x="125" y="240"/>
                    <a:pt x="120" y="256"/>
                  </a:cubicBezTo>
                  <a:cubicBezTo>
                    <a:pt x="117" y="264"/>
                    <a:pt x="112" y="280"/>
                    <a:pt x="112" y="280"/>
                  </a:cubicBezTo>
                  <a:cubicBezTo>
                    <a:pt x="122" y="377"/>
                    <a:pt x="102" y="379"/>
                    <a:pt x="192" y="392"/>
                  </a:cubicBezTo>
                  <a:cubicBezTo>
                    <a:pt x="233" y="406"/>
                    <a:pt x="281" y="404"/>
                    <a:pt x="320" y="384"/>
                  </a:cubicBezTo>
                  <a:cubicBezTo>
                    <a:pt x="329" y="380"/>
                    <a:pt x="335" y="372"/>
                    <a:pt x="344" y="368"/>
                  </a:cubicBezTo>
                  <a:cubicBezTo>
                    <a:pt x="359" y="361"/>
                    <a:pt x="392" y="352"/>
                    <a:pt x="392" y="352"/>
                  </a:cubicBezTo>
                  <a:cubicBezTo>
                    <a:pt x="435" y="361"/>
                    <a:pt x="420" y="355"/>
                    <a:pt x="442" y="355"/>
                  </a:cubicBezTo>
                </a:path>
              </a:pathLst>
            </a:custGeom>
            <a:noFill/>
            <a:ln w="28575" cap="flat" cmpd="sng">
              <a:solidFill>
                <a:srgbClr val="66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1688" y="1204"/>
              <a:ext cx="2184" cy="423"/>
            </a:xfrm>
            <a:custGeom>
              <a:avLst/>
              <a:gdLst>
                <a:gd name="T0" fmla="*/ 0 w 2184"/>
                <a:gd name="T1" fmla="*/ 192 h 423"/>
                <a:gd name="T2" fmla="*/ 124 w 2184"/>
                <a:gd name="T3" fmla="*/ 214 h 423"/>
                <a:gd name="T4" fmla="*/ 220 w 2184"/>
                <a:gd name="T5" fmla="*/ 230 h 423"/>
                <a:gd name="T6" fmla="*/ 260 w 2184"/>
                <a:gd name="T7" fmla="*/ 224 h 423"/>
                <a:gd name="T8" fmla="*/ 388 w 2184"/>
                <a:gd name="T9" fmla="*/ 256 h 423"/>
                <a:gd name="T10" fmla="*/ 412 w 2184"/>
                <a:gd name="T11" fmla="*/ 270 h 423"/>
                <a:gd name="T12" fmla="*/ 436 w 2184"/>
                <a:gd name="T13" fmla="*/ 286 h 423"/>
                <a:gd name="T14" fmla="*/ 592 w 2184"/>
                <a:gd name="T15" fmla="*/ 336 h 423"/>
                <a:gd name="T16" fmla="*/ 792 w 2184"/>
                <a:gd name="T17" fmla="*/ 316 h 423"/>
                <a:gd name="T18" fmla="*/ 864 w 2184"/>
                <a:gd name="T19" fmla="*/ 292 h 423"/>
                <a:gd name="T20" fmla="*/ 892 w 2184"/>
                <a:gd name="T21" fmla="*/ 280 h 423"/>
                <a:gd name="T22" fmla="*/ 1212 w 2184"/>
                <a:gd name="T23" fmla="*/ 310 h 423"/>
                <a:gd name="T24" fmla="*/ 1260 w 2184"/>
                <a:gd name="T25" fmla="*/ 326 h 423"/>
                <a:gd name="T26" fmla="*/ 1284 w 2184"/>
                <a:gd name="T27" fmla="*/ 342 h 423"/>
                <a:gd name="T28" fmla="*/ 1380 w 2184"/>
                <a:gd name="T29" fmla="*/ 358 h 423"/>
                <a:gd name="T30" fmla="*/ 1428 w 2184"/>
                <a:gd name="T31" fmla="*/ 382 h 423"/>
                <a:gd name="T32" fmla="*/ 1476 w 2184"/>
                <a:gd name="T33" fmla="*/ 396 h 423"/>
                <a:gd name="T34" fmla="*/ 1556 w 2184"/>
                <a:gd name="T35" fmla="*/ 382 h 423"/>
                <a:gd name="T36" fmla="*/ 1612 w 2184"/>
                <a:gd name="T37" fmla="*/ 352 h 423"/>
                <a:gd name="T38" fmla="*/ 1732 w 2184"/>
                <a:gd name="T39" fmla="*/ 304 h 423"/>
                <a:gd name="T40" fmla="*/ 1768 w 2184"/>
                <a:gd name="T41" fmla="*/ 268 h 423"/>
                <a:gd name="T42" fmla="*/ 1796 w 2184"/>
                <a:gd name="T43" fmla="*/ 248 h 423"/>
                <a:gd name="T44" fmla="*/ 1812 w 2184"/>
                <a:gd name="T45" fmla="*/ 232 h 423"/>
                <a:gd name="T46" fmla="*/ 1832 w 2184"/>
                <a:gd name="T47" fmla="*/ 204 h 423"/>
                <a:gd name="T48" fmla="*/ 1864 w 2184"/>
                <a:gd name="T49" fmla="*/ 184 h 423"/>
                <a:gd name="T50" fmla="*/ 1888 w 2184"/>
                <a:gd name="T51" fmla="*/ 164 h 423"/>
                <a:gd name="T52" fmla="*/ 1896 w 2184"/>
                <a:gd name="T53" fmla="*/ 112 h 423"/>
                <a:gd name="T54" fmla="*/ 1912 w 2184"/>
                <a:gd name="T55" fmla="*/ 108 h 423"/>
                <a:gd name="T56" fmla="*/ 2024 w 2184"/>
                <a:gd name="T57" fmla="*/ 52 h 423"/>
                <a:gd name="T58" fmla="*/ 2060 w 2184"/>
                <a:gd name="T59" fmla="*/ 36 h 423"/>
                <a:gd name="T60" fmla="*/ 2184 w 2184"/>
                <a:gd name="T61" fmla="*/ 0 h 42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184"/>
                <a:gd name="T94" fmla="*/ 0 h 423"/>
                <a:gd name="T95" fmla="*/ 2184 w 2184"/>
                <a:gd name="T96" fmla="*/ 423 h 42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184" h="423">
                  <a:moveTo>
                    <a:pt x="0" y="192"/>
                  </a:moveTo>
                  <a:cubicBezTo>
                    <a:pt x="44" y="188"/>
                    <a:pt x="83" y="199"/>
                    <a:pt x="124" y="214"/>
                  </a:cubicBezTo>
                  <a:cubicBezTo>
                    <a:pt x="138" y="219"/>
                    <a:pt x="212" y="229"/>
                    <a:pt x="220" y="230"/>
                  </a:cubicBezTo>
                  <a:cubicBezTo>
                    <a:pt x="228" y="233"/>
                    <a:pt x="252" y="223"/>
                    <a:pt x="260" y="224"/>
                  </a:cubicBezTo>
                  <a:cubicBezTo>
                    <a:pt x="313" y="229"/>
                    <a:pt x="332" y="232"/>
                    <a:pt x="388" y="256"/>
                  </a:cubicBezTo>
                  <a:cubicBezTo>
                    <a:pt x="396" y="258"/>
                    <a:pt x="407" y="263"/>
                    <a:pt x="412" y="270"/>
                  </a:cubicBezTo>
                  <a:cubicBezTo>
                    <a:pt x="418" y="278"/>
                    <a:pt x="428" y="281"/>
                    <a:pt x="436" y="286"/>
                  </a:cubicBezTo>
                  <a:cubicBezTo>
                    <a:pt x="467" y="332"/>
                    <a:pt x="541" y="329"/>
                    <a:pt x="592" y="336"/>
                  </a:cubicBezTo>
                  <a:cubicBezTo>
                    <a:pt x="667" y="333"/>
                    <a:pt x="712" y="336"/>
                    <a:pt x="792" y="316"/>
                  </a:cubicBezTo>
                  <a:cubicBezTo>
                    <a:pt x="827" y="313"/>
                    <a:pt x="839" y="306"/>
                    <a:pt x="864" y="292"/>
                  </a:cubicBezTo>
                  <a:cubicBezTo>
                    <a:pt x="876" y="285"/>
                    <a:pt x="879" y="283"/>
                    <a:pt x="892" y="280"/>
                  </a:cubicBezTo>
                  <a:cubicBezTo>
                    <a:pt x="1008" y="304"/>
                    <a:pt x="1098" y="304"/>
                    <a:pt x="1212" y="310"/>
                  </a:cubicBezTo>
                  <a:cubicBezTo>
                    <a:pt x="1228" y="315"/>
                    <a:pt x="1246" y="317"/>
                    <a:pt x="1260" y="326"/>
                  </a:cubicBezTo>
                  <a:cubicBezTo>
                    <a:pt x="1268" y="331"/>
                    <a:pt x="1275" y="339"/>
                    <a:pt x="1284" y="342"/>
                  </a:cubicBezTo>
                  <a:cubicBezTo>
                    <a:pt x="1315" y="351"/>
                    <a:pt x="1349" y="350"/>
                    <a:pt x="1380" y="358"/>
                  </a:cubicBezTo>
                  <a:cubicBezTo>
                    <a:pt x="1395" y="368"/>
                    <a:pt x="1414" y="371"/>
                    <a:pt x="1428" y="382"/>
                  </a:cubicBezTo>
                  <a:cubicBezTo>
                    <a:pt x="1480" y="423"/>
                    <a:pt x="1416" y="376"/>
                    <a:pt x="1476" y="396"/>
                  </a:cubicBezTo>
                  <a:cubicBezTo>
                    <a:pt x="1496" y="376"/>
                    <a:pt x="1524" y="387"/>
                    <a:pt x="1556" y="382"/>
                  </a:cubicBezTo>
                  <a:cubicBezTo>
                    <a:pt x="1580" y="378"/>
                    <a:pt x="1604" y="364"/>
                    <a:pt x="1612" y="352"/>
                  </a:cubicBezTo>
                  <a:cubicBezTo>
                    <a:pt x="1656" y="344"/>
                    <a:pt x="1700" y="332"/>
                    <a:pt x="1732" y="304"/>
                  </a:cubicBezTo>
                  <a:cubicBezTo>
                    <a:pt x="1737" y="296"/>
                    <a:pt x="1760" y="274"/>
                    <a:pt x="1768" y="268"/>
                  </a:cubicBezTo>
                  <a:cubicBezTo>
                    <a:pt x="1775" y="263"/>
                    <a:pt x="1790" y="254"/>
                    <a:pt x="1796" y="248"/>
                  </a:cubicBezTo>
                  <a:cubicBezTo>
                    <a:pt x="1802" y="242"/>
                    <a:pt x="1807" y="239"/>
                    <a:pt x="1812" y="232"/>
                  </a:cubicBezTo>
                  <a:cubicBezTo>
                    <a:pt x="1818" y="224"/>
                    <a:pt x="1824" y="209"/>
                    <a:pt x="1832" y="204"/>
                  </a:cubicBezTo>
                  <a:cubicBezTo>
                    <a:pt x="1840" y="194"/>
                    <a:pt x="1855" y="191"/>
                    <a:pt x="1864" y="184"/>
                  </a:cubicBezTo>
                  <a:cubicBezTo>
                    <a:pt x="1873" y="177"/>
                    <a:pt x="1883" y="176"/>
                    <a:pt x="1888" y="164"/>
                  </a:cubicBezTo>
                  <a:cubicBezTo>
                    <a:pt x="1897" y="150"/>
                    <a:pt x="1896" y="124"/>
                    <a:pt x="1896" y="112"/>
                  </a:cubicBezTo>
                  <a:cubicBezTo>
                    <a:pt x="1901" y="102"/>
                    <a:pt x="1891" y="118"/>
                    <a:pt x="1912" y="108"/>
                  </a:cubicBezTo>
                  <a:cubicBezTo>
                    <a:pt x="1933" y="98"/>
                    <a:pt x="1999" y="64"/>
                    <a:pt x="2024" y="52"/>
                  </a:cubicBezTo>
                  <a:cubicBezTo>
                    <a:pt x="2029" y="44"/>
                    <a:pt x="2052" y="41"/>
                    <a:pt x="2060" y="36"/>
                  </a:cubicBezTo>
                  <a:cubicBezTo>
                    <a:pt x="2074" y="27"/>
                    <a:pt x="2160" y="4"/>
                    <a:pt x="2184" y="0"/>
                  </a:cubicBezTo>
                </a:path>
              </a:pathLst>
            </a:custGeom>
            <a:noFill/>
            <a:ln w="28575" cap="flat" cmpd="sng">
              <a:solidFill>
                <a:srgbClr val="66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3874" y="1080"/>
              <a:ext cx="522" cy="121"/>
            </a:xfrm>
            <a:custGeom>
              <a:avLst/>
              <a:gdLst>
                <a:gd name="T0" fmla="*/ 0 w 522"/>
                <a:gd name="T1" fmla="*/ 121 h 121"/>
                <a:gd name="T2" fmla="*/ 102 w 522"/>
                <a:gd name="T3" fmla="*/ 112 h 121"/>
                <a:gd name="T4" fmla="*/ 146 w 522"/>
                <a:gd name="T5" fmla="*/ 90 h 121"/>
                <a:gd name="T6" fmla="*/ 290 w 522"/>
                <a:gd name="T7" fmla="*/ 42 h 121"/>
                <a:gd name="T8" fmla="*/ 390 w 522"/>
                <a:gd name="T9" fmla="*/ 28 h 121"/>
                <a:gd name="T10" fmla="*/ 458 w 522"/>
                <a:gd name="T11" fmla="*/ 4 h 121"/>
                <a:gd name="T12" fmla="*/ 478 w 522"/>
                <a:gd name="T13" fmla="*/ 0 h 121"/>
                <a:gd name="T14" fmla="*/ 522 w 522"/>
                <a:gd name="T15" fmla="*/ 2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2"/>
                <a:gd name="T25" fmla="*/ 0 h 121"/>
                <a:gd name="T26" fmla="*/ 522 w 522"/>
                <a:gd name="T27" fmla="*/ 121 h 1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2" h="121">
                  <a:moveTo>
                    <a:pt x="0" y="121"/>
                  </a:moveTo>
                  <a:cubicBezTo>
                    <a:pt x="14" y="118"/>
                    <a:pt x="78" y="117"/>
                    <a:pt x="102" y="112"/>
                  </a:cubicBezTo>
                  <a:cubicBezTo>
                    <a:pt x="126" y="107"/>
                    <a:pt x="115" y="102"/>
                    <a:pt x="146" y="90"/>
                  </a:cubicBezTo>
                  <a:cubicBezTo>
                    <a:pt x="195" y="81"/>
                    <a:pt x="241" y="52"/>
                    <a:pt x="290" y="42"/>
                  </a:cubicBezTo>
                  <a:cubicBezTo>
                    <a:pt x="331" y="30"/>
                    <a:pt x="361" y="33"/>
                    <a:pt x="390" y="28"/>
                  </a:cubicBezTo>
                  <a:cubicBezTo>
                    <a:pt x="418" y="22"/>
                    <a:pt x="443" y="9"/>
                    <a:pt x="458" y="4"/>
                  </a:cubicBezTo>
                  <a:cubicBezTo>
                    <a:pt x="466" y="8"/>
                    <a:pt x="467" y="0"/>
                    <a:pt x="478" y="0"/>
                  </a:cubicBezTo>
                  <a:cubicBezTo>
                    <a:pt x="489" y="0"/>
                    <a:pt x="513" y="2"/>
                    <a:pt x="522" y="2"/>
                  </a:cubicBezTo>
                </a:path>
              </a:pathLst>
            </a:custGeom>
            <a:noFill/>
            <a:ln w="28575" cap="flat" cmpd="sng">
              <a:solidFill>
                <a:srgbClr val="66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4386" y="1084"/>
              <a:ext cx="78" cy="12"/>
            </a:xfrm>
            <a:custGeom>
              <a:avLst/>
              <a:gdLst>
                <a:gd name="T0" fmla="*/ 0 w 78"/>
                <a:gd name="T1" fmla="*/ 0 h 12"/>
                <a:gd name="T2" fmla="*/ 78 w 78"/>
                <a:gd name="T3" fmla="*/ 12 h 12"/>
                <a:gd name="T4" fmla="*/ 0 60000 65536"/>
                <a:gd name="T5" fmla="*/ 0 60000 65536"/>
                <a:gd name="T6" fmla="*/ 0 w 78"/>
                <a:gd name="T7" fmla="*/ 0 h 12"/>
                <a:gd name="T8" fmla="*/ 78 w 78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8" h="12">
                  <a:moveTo>
                    <a:pt x="0" y="0"/>
                  </a:moveTo>
                  <a:cubicBezTo>
                    <a:pt x="34" y="12"/>
                    <a:pt x="42" y="8"/>
                    <a:pt x="78" y="12"/>
                  </a:cubicBezTo>
                </a:path>
              </a:pathLst>
            </a:custGeom>
            <a:noFill/>
            <a:ln w="28575" cap="flat" cmpd="sng">
              <a:solidFill>
                <a:srgbClr val="66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bg-BG" dirty="0"/>
            </a:p>
          </p:txBody>
        </p:sp>
      </p:grpSp>
      <p:sp>
        <p:nvSpPr>
          <p:cNvPr id="36" name="Freeform 24"/>
          <p:cNvSpPr>
            <a:spLocks/>
          </p:cNvSpPr>
          <p:nvPr/>
        </p:nvSpPr>
        <p:spPr bwMode="auto">
          <a:xfrm rot="265110">
            <a:off x="7163550" y="1940269"/>
            <a:ext cx="725487" cy="431800"/>
          </a:xfrm>
          <a:custGeom>
            <a:avLst/>
            <a:gdLst>
              <a:gd name="T0" fmla="*/ 0 w 380"/>
              <a:gd name="T1" fmla="*/ 2147483647 h 208"/>
              <a:gd name="T2" fmla="*/ 2147483647 w 380"/>
              <a:gd name="T3" fmla="*/ 2147483647 h 208"/>
              <a:gd name="T4" fmla="*/ 2147483647 w 380"/>
              <a:gd name="T5" fmla="*/ 2147483647 h 208"/>
              <a:gd name="T6" fmla="*/ 2147483647 w 380"/>
              <a:gd name="T7" fmla="*/ 2147483647 h 208"/>
              <a:gd name="T8" fmla="*/ 2147483647 w 380"/>
              <a:gd name="T9" fmla="*/ 2147483647 h 208"/>
              <a:gd name="T10" fmla="*/ 2147483647 w 380"/>
              <a:gd name="T11" fmla="*/ 2147483647 h 208"/>
              <a:gd name="T12" fmla="*/ 2147483647 w 380"/>
              <a:gd name="T13" fmla="*/ 2147483647 h 208"/>
              <a:gd name="T14" fmla="*/ 2147483647 w 380"/>
              <a:gd name="T15" fmla="*/ 0 h 2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0"/>
              <a:gd name="T25" fmla="*/ 0 h 208"/>
              <a:gd name="T26" fmla="*/ 380 w 380"/>
              <a:gd name="T27" fmla="*/ 208 h 2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0" h="208">
                <a:moveTo>
                  <a:pt x="0" y="208"/>
                </a:moveTo>
                <a:cubicBezTo>
                  <a:pt x="32" y="197"/>
                  <a:pt x="64" y="184"/>
                  <a:pt x="96" y="180"/>
                </a:cubicBezTo>
                <a:cubicBezTo>
                  <a:pt x="113" y="174"/>
                  <a:pt x="115" y="166"/>
                  <a:pt x="128" y="156"/>
                </a:cubicBezTo>
                <a:cubicBezTo>
                  <a:pt x="138" y="148"/>
                  <a:pt x="156" y="150"/>
                  <a:pt x="168" y="144"/>
                </a:cubicBezTo>
                <a:cubicBezTo>
                  <a:pt x="198" y="129"/>
                  <a:pt x="235" y="115"/>
                  <a:pt x="268" y="104"/>
                </a:cubicBezTo>
                <a:cubicBezTo>
                  <a:pt x="292" y="80"/>
                  <a:pt x="330" y="76"/>
                  <a:pt x="352" y="48"/>
                </a:cubicBezTo>
                <a:cubicBezTo>
                  <a:pt x="361" y="37"/>
                  <a:pt x="371" y="26"/>
                  <a:pt x="376" y="12"/>
                </a:cubicBezTo>
                <a:cubicBezTo>
                  <a:pt x="377" y="8"/>
                  <a:pt x="380" y="0"/>
                  <a:pt x="380" y="0"/>
                </a:cubicBezTo>
              </a:path>
            </a:pathLst>
          </a:custGeom>
          <a:noFill/>
          <a:ln w="28575" cap="flat" cmpd="sng">
            <a:solidFill>
              <a:srgbClr val="6699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bg-BG" dirty="0"/>
          </a:p>
        </p:txBody>
      </p:sp>
      <p:sp>
        <p:nvSpPr>
          <p:cNvPr id="37" name="AutoShape 25"/>
          <p:cNvSpPr>
            <a:spLocks noChangeAspect="1" noChangeArrowheads="1"/>
          </p:cNvSpPr>
          <p:nvPr/>
        </p:nvSpPr>
        <p:spPr bwMode="auto">
          <a:xfrm>
            <a:off x="2289925" y="2554632"/>
            <a:ext cx="60325" cy="53975"/>
          </a:xfrm>
          <a:prstGeom prst="flowChartConnector">
            <a:avLst/>
          </a:prstGeom>
          <a:solidFill>
            <a:srgbClr val="333399"/>
          </a:solidFill>
          <a:ln w="9525" cap="rnd">
            <a:solidFill>
              <a:srgbClr val="333399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0" hangingPunct="0"/>
            <a:endParaRPr lang="bg-BG" altLang="bg-BG" dirty="0">
              <a:latin typeface="Arial" panose="020B0604020202020204" pitchFamily="34" charset="0"/>
            </a:endParaRPr>
          </a:p>
        </p:txBody>
      </p:sp>
      <p:sp>
        <p:nvSpPr>
          <p:cNvPr id="38" name="Rectangle 26"/>
          <p:cNvSpPr>
            <a:spLocks noChangeArrowheads="1"/>
          </p:cNvSpPr>
          <p:nvPr/>
        </p:nvSpPr>
        <p:spPr bwMode="auto">
          <a:xfrm>
            <a:off x="4761662" y="3218207"/>
            <a:ext cx="1354138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bg-BG" sz="1400" b="1" dirty="0">
              <a:latin typeface="Times New Roman" pitchFamily="18" charset="0"/>
              <a:cs typeface="+mn-cs"/>
            </a:endParaRPr>
          </a:p>
          <a:p>
            <a:pPr>
              <a:spcBef>
                <a:spcPct val="50000"/>
              </a:spcBef>
              <a:defRPr/>
            </a:pPr>
            <a:endParaRPr lang="bg-BG" sz="1400" b="1" dirty="0">
              <a:latin typeface="Times New Roman" pitchFamily="18" charset="0"/>
              <a:cs typeface="+mn-cs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2313737" y="2927694"/>
            <a:ext cx="86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Lom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6274550" y="4654894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sz="2000" b="1" dirty="0">
                <a:solidFill>
                  <a:schemeClr val="accent4">
                    <a:lumMod val="50000"/>
                  </a:schemeClr>
                </a:solidFill>
              </a:rPr>
              <a:t>Burgas</a:t>
            </a:r>
            <a:endParaRPr lang="bg-BG" altLang="bg-BG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1" name="Text Box 29"/>
          <p:cNvSpPr txBox="1">
            <a:spLocks noChangeArrowheads="1"/>
          </p:cNvSpPr>
          <p:nvPr/>
        </p:nvSpPr>
        <p:spPr bwMode="auto">
          <a:xfrm>
            <a:off x="6927039" y="3470579"/>
            <a:ext cx="136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sz="2200" b="1" dirty="0">
                <a:solidFill>
                  <a:schemeClr val="accent4">
                    <a:lumMod val="50000"/>
                  </a:schemeClr>
                </a:solidFill>
              </a:rPr>
              <a:t>Varna</a:t>
            </a:r>
            <a:endParaRPr lang="bg-BG" altLang="bg-BG" sz="2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2" name="Text Box 30"/>
          <p:cNvSpPr txBox="1">
            <a:spLocks noChangeArrowheads="1"/>
          </p:cNvSpPr>
          <p:nvPr/>
        </p:nvSpPr>
        <p:spPr bwMode="auto">
          <a:xfrm>
            <a:off x="5626850" y="2786407"/>
            <a:ext cx="865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sz="2000" b="1" dirty="0">
                <a:solidFill>
                  <a:schemeClr val="accent4">
                    <a:lumMod val="50000"/>
                  </a:schemeClr>
                </a:solidFill>
              </a:rPr>
              <a:t>Ruse</a:t>
            </a:r>
            <a:endParaRPr lang="bg-BG" altLang="bg-BG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3" name="Text Box 31"/>
          <p:cNvSpPr txBox="1">
            <a:spLocks noChangeArrowheads="1"/>
          </p:cNvSpPr>
          <p:nvPr/>
        </p:nvSpPr>
        <p:spPr bwMode="auto">
          <a:xfrm>
            <a:off x="4544175" y="3110257"/>
            <a:ext cx="10810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Svishtov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4" name="Text Box 32"/>
          <p:cNvSpPr txBox="1">
            <a:spLocks noChangeArrowheads="1"/>
          </p:cNvSpPr>
          <p:nvPr/>
        </p:nvSpPr>
        <p:spPr bwMode="auto">
          <a:xfrm>
            <a:off x="2885237" y="2459382"/>
            <a:ext cx="1223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Oryahovo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5" name="Text Box 33"/>
          <p:cNvSpPr txBox="1">
            <a:spLocks noChangeArrowheads="1"/>
          </p:cNvSpPr>
          <p:nvPr/>
        </p:nvSpPr>
        <p:spPr bwMode="auto">
          <a:xfrm>
            <a:off x="4258425" y="2570507"/>
            <a:ext cx="1223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Somovit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6" name="Text Box 34"/>
          <p:cNvSpPr txBox="1">
            <a:spLocks noChangeArrowheads="1"/>
          </p:cNvSpPr>
          <p:nvPr/>
        </p:nvSpPr>
        <p:spPr bwMode="auto">
          <a:xfrm>
            <a:off x="7249275" y="3079301"/>
            <a:ext cx="1079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bg-BG" b="1" dirty="0">
                <a:solidFill>
                  <a:schemeClr val="accent4">
                    <a:lumMod val="50000"/>
                  </a:schemeClr>
                </a:solidFill>
              </a:rPr>
              <a:t>Balchik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5409362" y="4007194"/>
            <a:ext cx="265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bg-BG" altLang="bg-BG" dirty="0"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6420601" y="4304851"/>
            <a:ext cx="103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bg-BG" b="1" dirty="0" smtClean="0">
                <a:solidFill>
                  <a:schemeClr val="accent4">
                    <a:lumMod val="50000"/>
                  </a:schemeClr>
                </a:solidFill>
              </a:rPr>
              <a:t>Nesebar</a:t>
            </a:r>
            <a:endParaRPr lang="bg-BG" alt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9" name="Picture 40" descr="Anchor_R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711" y="3210341"/>
            <a:ext cx="2571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1" descr="Anchor_R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824" y="4382639"/>
            <a:ext cx="2571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922250" y="5666132"/>
            <a:ext cx="2203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bg-BG" altLang="bg-BG" sz="1600" b="1" dirty="0">
              <a:solidFill>
                <a:srgbClr val="FFBC37"/>
              </a:solidFill>
            </a:endParaRPr>
          </a:p>
        </p:txBody>
      </p:sp>
      <p:pic>
        <p:nvPicPr>
          <p:cNvPr id="52" name="Picture 49" descr="Anchor_Gre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213" y="3571387"/>
            <a:ext cx="422251" cy="47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 descr="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25" y="2786407"/>
            <a:ext cx="330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3" descr="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837" y="2253007"/>
            <a:ext cx="3508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 descr="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762" y="2857844"/>
            <a:ext cx="330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 descr="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562" y="2857844"/>
            <a:ext cx="330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6" descr="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12" y="2138707"/>
            <a:ext cx="330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9" descr="Gree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475" y="2238719"/>
            <a:ext cx="35083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60" descr="Gree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725" y="2570507"/>
            <a:ext cx="35083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61" descr="Gree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200" y="2641944"/>
            <a:ext cx="35083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7" descr="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813" y="2618133"/>
            <a:ext cx="35083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6" descr="Anchor_R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050" y="4731094"/>
            <a:ext cx="31908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Bulgarian</a:t>
            </a:r>
            <a:r>
              <a:rPr lang="bg-BG" altLang="en-US" sz="3300" b="1" dirty="0" smtClean="0">
                <a:solidFill>
                  <a:schemeClr val="accent6"/>
                </a:solidFill>
              </a:rPr>
              <a:t> </a:t>
            </a:r>
            <a:r>
              <a:rPr lang="en-US" altLang="en-US" sz="3300" b="1" dirty="0" smtClean="0">
                <a:solidFill>
                  <a:schemeClr val="accent6"/>
                </a:solidFill>
              </a:rPr>
              <a:t>Black Sea and </a:t>
            </a:r>
            <a:r>
              <a:rPr lang="en-US" altLang="en-US" sz="3300" b="1" dirty="0">
                <a:solidFill>
                  <a:schemeClr val="accent6"/>
                </a:solidFill>
              </a:rPr>
              <a:t>D</a:t>
            </a:r>
            <a:r>
              <a:rPr lang="en-US" altLang="en-US" sz="3300" b="1" dirty="0" smtClean="0">
                <a:solidFill>
                  <a:schemeClr val="accent6"/>
                </a:solidFill>
              </a:rPr>
              <a:t>anube River Ports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1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3850" y="1687519"/>
            <a:ext cx="6593331" cy="583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altLang="bg-BG" sz="1900" b="1" dirty="0">
                <a:solidFill>
                  <a:schemeClr val="accent2"/>
                </a:solidFill>
                <a:latin typeface="+mj-lt"/>
              </a:rPr>
              <a:t>Bulgarian Ports Infrastructure Company </a:t>
            </a: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is 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the </a:t>
            </a: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managing body of the Bulgarian public transport ports and provides </a:t>
            </a:r>
            <a:r>
              <a:rPr lang="en-US" altLang="bg-BG" sz="1900" b="1" dirty="0">
                <a:solidFill>
                  <a:schemeClr val="accent2"/>
                </a:solidFill>
                <a:latin typeface="+mj-lt"/>
              </a:rPr>
              <a:t>vessel traffic and shipping information </a:t>
            </a:r>
            <a:r>
              <a:rPr lang="en-US" altLang="bg-BG" sz="1900" b="1" dirty="0" smtClean="0">
                <a:solidFill>
                  <a:schemeClr val="accent2"/>
                </a:solidFill>
                <a:latin typeface="+mj-lt"/>
              </a:rPr>
              <a:t>services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. </a:t>
            </a:r>
          </a:p>
          <a:p>
            <a:pPr algn="just">
              <a:spcBef>
                <a:spcPts val="1200"/>
              </a:spcBef>
            </a:pPr>
            <a:r>
              <a:rPr lang="en-US" altLang="bg-BG" sz="1900" b="1" dirty="0" smtClean="0">
                <a:solidFill>
                  <a:schemeClr val="accent2"/>
                </a:solidFill>
                <a:latin typeface="+mj-lt"/>
              </a:rPr>
              <a:t>Some of the main activities of BPI Co.:</a:t>
            </a:r>
            <a:endParaRPr lang="en-US" altLang="bg-BG" sz="1900" b="1" dirty="0">
              <a:solidFill>
                <a:schemeClr val="accent2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building </a:t>
            </a: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ports and port terminals – property by the state, and reconstruction, rehabilitation, and maintenance of port terminals – property of the state, from the public transport 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ports;</a:t>
            </a:r>
            <a:endParaRPr lang="bg-BG" altLang="bg-BG" sz="1900" dirty="0">
              <a:solidFill>
                <a:schemeClr val="accent2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maintaining the existing and building new approach canals, port water areas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, </a:t>
            </a: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breakwaters, protection 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facilities and </a:t>
            </a: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facilities of the common technical infrastructure, including 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AtoN</a:t>
            </a: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;</a:t>
            </a:r>
            <a:endParaRPr lang="en-US" altLang="bg-BG" sz="1900" dirty="0" smtClean="0">
              <a:solidFill>
                <a:schemeClr val="accent2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securing the navigation safety in the territorial sea, the internal sea waters, the canals and the port 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water area;</a:t>
            </a:r>
            <a:endParaRPr lang="en-US" altLang="bg-BG" sz="1900" dirty="0">
              <a:solidFill>
                <a:schemeClr val="accent2"/>
              </a:solidFill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altLang="bg-BG" sz="1900" dirty="0">
                <a:solidFill>
                  <a:schemeClr val="accent2"/>
                </a:solidFill>
                <a:latin typeface="+mj-lt"/>
              </a:rPr>
              <a:t>building, maintenance and administration of a national system for electronic exchange of information in the public transport </a:t>
            </a:r>
            <a:r>
              <a:rPr lang="en-US" altLang="bg-BG" sz="1900" dirty="0" smtClean="0">
                <a:solidFill>
                  <a:schemeClr val="accent2"/>
                </a:solidFill>
                <a:latin typeface="+mj-lt"/>
              </a:rPr>
              <a:t>ports.</a:t>
            </a:r>
            <a:endParaRPr lang="en-US" altLang="bg-BG" sz="19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3850" y="1127136"/>
            <a:ext cx="8928992" cy="447861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Bulgarian Ports Infrastructure Company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6984528" y="3392433"/>
            <a:ext cx="2879630" cy="3860912"/>
            <a:chOff x="7384717" y="2658170"/>
            <a:chExt cx="2482624" cy="3262787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4717" y="2658170"/>
              <a:ext cx="2482624" cy="164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4717" y="4249726"/>
              <a:ext cx="2482624" cy="1671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528" y="1763613"/>
            <a:ext cx="2879630" cy="16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0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242" y="4438282"/>
            <a:ext cx="3872130" cy="26496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263" y="1691606"/>
            <a:ext cx="3800982" cy="259228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Port of Burgas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12" name="Picture 2" descr="\\hq\Profiles\m.ganchovska\Desktop\zap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2377626"/>
            <a:ext cx="5973720" cy="338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9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763613"/>
            <a:ext cx="9361040" cy="547260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Port of Burgas Water Area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Port of Burgas Branch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3807" y="1582667"/>
            <a:ext cx="930716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Region of operation of Port of Burgas Branch is from the geographical parallel of Cape Emine to the geographical parallel of the Bulgarian-Turkish boarder, with Head office in Burgas</a:t>
            </a:r>
            <a:r>
              <a:rPr lang="en-US" sz="2000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.</a:t>
            </a:r>
          </a:p>
          <a:p>
            <a:endParaRPr lang="bg-BG" dirty="0"/>
          </a:p>
        </p:txBody>
      </p:sp>
      <p:pic>
        <p:nvPicPr>
          <p:cNvPr id="1030" name="Picture 6" descr="http://www.bgports.bg/upload/5069/th-3486996809-1465x1039-za-sai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12" y="3086286"/>
            <a:ext cx="2585222" cy="174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66269" y="2757416"/>
            <a:ext cx="979239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Port </a:t>
            </a:r>
            <a:r>
              <a:rPr lang="bg-BG" altLang="bg-BG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Burgas East 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1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       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Port </a:t>
            </a:r>
            <a:r>
              <a:rPr lang="bg-BG" altLang="bg-BG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Burgas East 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2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	    Port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Burgas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West</a:t>
            </a:r>
          </a:p>
          <a:p>
            <a:pPr lvl="0" defTabSz="914400"/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lvl="0"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lvl="0" defTabSz="914400"/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</a:p>
          <a:p>
            <a:pPr defTabSz="914400"/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                      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Port </a:t>
            </a:r>
            <a:r>
              <a:rPr lang="bg-BG" altLang="bg-BG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Rosenets                     	Port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Nessebar</a:t>
            </a:r>
          </a:p>
          <a:p>
            <a:pPr defTabSz="914400"/>
            <a:endParaRPr lang="en-US" b="1" dirty="0"/>
          </a:p>
          <a:p>
            <a:pPr defTabSz="914400"/>
            <a:endParaRPr lang="bg-BG" altLang="bg-BG" b="1" dirty="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2" name="Picture 8" descr="http://www.bgports.bg/upload/5070/th-3487008386-1465x1039-za-sai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321" y="3086286"/>
            <a:ext cx="2664296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09" y="3088029"/>
            <a:ext cx="2574840" cy="17335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63" y="5561530"/>
            <a:ext cx="3024336" cy="17466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76" y="5570262"/>
            <a:ext cx="2879928" cy="17379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7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2" y="3467668"/>
            <a:ext cx="3602270" cy="39958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6" y="1649761"/>
            <a:ext cx="9432359" cy="32573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390" y="4715941"/>
            <a:ext cx="4349394" cy="278421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Port of Varna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7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69" y="1763613"/>
            <a:ext cx="9330630" cy="2919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18" y="4096660"/>
            <a:ext cx="4536504" cy="3256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23" y="4096660"/>
            <a:ext cx="4176465" cy="325655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Port of Varna Water Area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3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08" y="1016344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Port of Varna Branch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3807" y="1551071"/>
            <a:ext cx="930716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Region of operation of Port of Varna Branch is from the geographical parallel of the </a:t>
            </a:r>
            <a:r>
              <a:rPr lang="en-US" sz="2000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Bulgarian-Romanian </a:t>
            </a:r>
            <a:r>
              <a:rPr lang="en-US" sz="2000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border to the geographical parallel of Cape Emine, with Head office in Varna</a:t>
            </a:r>
            <a:r>
              <a:rPr lang="en-US" sz="2000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.</a:t>
            </a:r>
          </a:p>
          <a:p>
            <a:endParaRPr lang="bg-BG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1210" y="2590779"/>
            <a:ext cx="979239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lang="en-US" altLang="bg-BG" b="1" dirty="0" smtClean="0"/>
              <a:t>       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Port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bg-BG" altLang="bg-BG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Varna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East          Port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bg-BG" altLang="bg-BG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Varna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West   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        Port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Petrol</a:t>
            </a:r>
          </a:p>
          <a:p>
            <a:pPr lvl="0" defTabSz="914400"/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lvl="0"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lvl="0" defTabSz="914400"/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</a:p>
          <a:p>
            <a:pPr defTabSz="914400"/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 smtClean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r>
              <a:rPr lang="en-US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Port </a:t>
            </a:r>
            <a:r>
              <a:rPr lang="bg-BG" altLang="bg-BG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</a:t>
            </a:r>
            <a:r>
              <a:rPr lang="en-US" b="1" dirty="0" err="1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Lesport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   Port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Terminal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TPP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   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Ferry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Complex Varna 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Port Terminal </a:t>
            </a:r>
            <a:r>
              <a:rPr lang="en-US" b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+mj-lt"/>
              </a:rPr>
              <a:t>Balchik</a:t>
            </a:r>
            <a:endParaRPr lang="en-US" b="1" dirty="0">
              <a:solidFill>
                <a:schemeClr val="accent5">
                  <a:lumMod val="90000"/>
                  <a:lumOff val="10000"/>
                </a:schemeClr>
              </a:solidFill>
              <a:latin typeface="+mj-lt"/>
            </a:endParaRPr>
          </a:p>
          <a:p>
            <a:pPr defTabSz="914400"/>
            <a:endParaRPr lang="en-US" b="1" dirty="0"/>
          </a:p>
          <a:p>
            <a:pPr defTabSz="914400"/>
            <a:endParaRPr lang="bg-BG" altLang="bg-BG" b="1" dirty="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211" y="5580037"/>
            <a:ext cx="1939624" cy="179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28" y="5580037"/>
            <a:ext cx="2398656" cy="1795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30" y="5580037"/>
            <a:ext cx="2401789" cy="18013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32" y="5580037"/>
            <a:ext cx="2372397" cy="1795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626" y="2989899"/>
            <a:ext cx="2833210" cy="20054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160" y="2989900"/>
            <a:ext cx="2940939" cy="19420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10" y="2989900"/>
            <a:ext cx="3151331" cy="19244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5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26" y="5110534"/>
            <a:ext cx="4006319" cy="22535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Aids to Navigation in Bulgarian Ports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83933" y="1289275"/>
            <a:ext cx="9156568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0397" rIns="0" bIns="0" numCol="1" anchor="b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5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chemeClr val="tx2"/>
                </a:solidFill>
                <a:latin typeface="Cambria" panose="02040503050406030204" pitchFamily="18" charset="0"/>
              </a:defRPr>
            </a:lvl9pPr>
          </a:lstStyle>
          <a:p>
            <a:pPr defTabSz="914400" eaLnBrk="1" hangingPunct="1">
              <a:defRPr/>
            </a:pPr>
            <a:r>
              <a:rPr lang="en-US" altLang="en-US" sz="2400" b="1" dirty="0" smtClean="0">
                <a:solidFill>
                  <a:schemeClr val="accent6"/>
                </a:solidFill>
              </a:rPr>
              <a:t>IALA Buoyage System region A with lateral and cardinal marks in the approaches, channels and water areas of the ports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24129" y="4571925"/>
            <a:ext cx="9316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1" hangingPunct="1">
              <a:defRPr/>
            </a:pPr>
            <a:r>
              <a:rPr lang="en-GB" altLang="en-US" sz="2400" b="1" dirty="0">
                <a:solidFill>
                  <a:schemeClr val="accent6"/>
                </a:solidFill>
                <a:latin typeface="+mj-lt"/>
              </a:rPr>
              <a:t>Lighthouse </a:t>
            </a:r>
            <a:r>
              <a:rPr lang="en-GB" altLang="en-US" sz="2400" b="1" dirty="0" smtClean="0">
                <a:solidFill>
                  <a:schemeClr val="accent6"/>
                </a:solidFill>
                <a:latin typeface="+mj-lt"/>
              </a:rPr>
              <a:t>facilities in the approaches and port entrances</a:t>
            </a:r>
            <a:endParaRPr lang="en-GB" altLang="en-US" sz="2400" b="1" dirty="0">
              <a:solidFill>
                <a:schemeClr val="accent6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873" y="2508605"/>
            <a:ext cx="1397080" cy="2036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921" y="2508605"/>
            <a:ext cx="1528328" cy="20360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77" y="2508605"/>
            <a:ext cx="1528328" cy="20360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197" y="2508605"/>
            <a:ext cx="2681346" cy="20126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2" y="2508606"/>
            <a:ext cx="2286862" cy="20201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209" y="5099423"/>
            <a:ext cx="3397027" cy="2263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657" y="5098026"/>
            <a:ext cx="3004592" cy="22597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8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4211885"/>
            <a:ext cx="3312573" cy="315962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83928" y="1011303"/>
            <a:ext cx="8928992" cy="4592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>
                <a:solidFill>
                  <a:schemeClr val="accent6"/>
                </a:solidFill>
              </a:rPr>
              <a:t>Vessel Traffic Services </a:t>
            </a:r>
            <a:r>
              <a:rPr lang="en-US" altLang="en-US" sz="3300" b="1" dirty="0" smtClean="0">
                <a:solidFill>
                  <a:schemeClr val="accent6"/>
                </a:solidFill>
              </a:rPr>
              <a:t>Authority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 bwMode="auto">
          <a:xfrm>
            <a:off x="6355325" y="1786239"/>
            <a:ext cx="3725300" cy="508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  <a:noAutofit/>
          </a:bodyPr>
          <a:lstStyle>
            <a:lvl1pPr marL="301625" indent="-301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E599"/>
              </a:buClr>
              <a:buSzPct val="95000"/>
              <a:buFont typeface="Wingdings 2" panose="05020102010507070707" pitchFamily="18" charset="2"/>
              <a:buChar char="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850" indent="-2714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6475" indent="-2714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9688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E59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1313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53561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6052" indent="-342900" defTabSz="914400" fontAlgn="auto"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solidFill>
                  <a:schemeClr val="bg1"/>
                </a:solidFill>
                <a:latin typeface="+mj-lt"/>
              </a:rPr>
              <a:t>Monitoring and Management of ship traffic and navigational decision support;</a:t>
            </a:r>
          </a:p>
          <a:p>
            <a:pPr marL="416052" indent="-342900" defTabSz="914400" fontAlgn="auto"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solidFill>
                  <a:schemeClr val="bg1"/>
                </a:solidFill>
                <a:latin typeface="+mj-lt"/>
              </a:rPr>
              <a:t>Collecting, storing and providing information (navigational, meteorological, etc.);</a:t>
            </a:r>
          </a:p>
          <a:p>
            <a:pPr marL="416052" indent="-342900" defTabSz="914400" fontAlgn="auto"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solidFill>
                  <a:schemeClr val="bg1"/>
                </a:solidFill>
                <a:latin typeface="+mj-lt"/>
              </a:rPr>
              <a:t>Provision of Bulgarian part of the GMDSS and dissemination of maritime weather forecasts and maritime safety information;</a:t>
            </a:r>
          </a:p>
          <a:p>
            <a:pPr marL="416052" indent="-342900" defTabSz="914400" fontAlgn="auto"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solidFill>
                  <a:schemeClr val="bg1"/>
                </a:solidFill>
                <a:latin typeface="+mj-lt"/>
              </a:rPr>
              <a:t>Digitalization of the B2G dialogue by provision of digital</a:t>
            </a:r>
            <a:r>
              <a:rPr lang="en-US" sz="1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+mj-lt"/>
              </a:rPr>
              <a:t>information systems;</a:t>
            </a:r>
          </a:p>
          <a:p>
            <a:pPr marL="416052" indent="-342900" defTabSz="914400" fontAlgn="auto"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1800" dirty="0" smtClean="0">
                <a:solidFill>
                  <a:schemeClr val="bg1"/>
                </a:solidFill>
                <a:latin typeface="+mj-lt"/>
              </a:rPr>
              <a:t>Provision of data exchange with European systems for maritime safety and security.</a:t>
            </a:r>
          </a:p>
        </p:txBody>
      </p:sp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916" y="1551644"/>
            <a:ext cx="3403245" cy="2779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7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16" y="2123259"/>
            <a:ext cx="3714485" cy="5040953"/>
          </a:xfrm>
          <a:prstGeom prst="rect">
            <a:avLst/>
          </a:prstGeom>
          <a:noFill/>
          <a:ln w="9525">
            <a:solidFill>
              <a:srgbClr val="000000">
                <a:alpha val="98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62216" y="1058212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Integrated system for safety of navigation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897" y="3779837"/>
            <a:ext cx="6337300" cy="33843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B107A124-C23C-4CAD-A5B5-CA12DD6DA807}"/>
              </a:ext>
            </a:extLst>
          </p:cNvPr>
          <p:cNvSpPr txBox="1">
            <a:spLocks/>
          </p:cNvSpPr>
          <p:nvPr/>
        </p:nvSpPr>
        <p:spPr>
          <a:xfrm>
            <a:off x="3485870" y="1737959"/>
            <a:ext cx="1469096" cy="4465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MONITOR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35E49C02-C81C-475E-B120-4E49098C426A}"/>
              </a:ext>
            </a:extLst>
          </p:cNvPr>
          <p:cNvSpPr txBox="1">
            <a:spLocks/>
          </p:cNvSpPr>
          <p:nvPr/>
        </p:nvSpPr>
        <p:spPr bwMode="auto">
          <a:xfrm>
            <a:off x="3470250" y="2123261"/>
            <a:ext cx="1952199" cy="1528264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Collect  and </a:t>
            </a:r>
            <a:b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process  the  data</a:t>
            </a:r>
          </a:p>
          <a:p>
            <a:pPr marL="285750" indent="-285750"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Create  common operational  picture</a:t>
            </a:r>
          </a:p>
          <a:p>
            <a:pPr marL="285750" indent="-285750"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Distribute  data  to clients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D0830364-E1C7-45AD-A723-432D962AE429}"/>
              </a:ext>
            </a:extLst>
          </p:cNvPr>
          <p:cNvGrpSpPr/>
          <p:nvPr/>
        </p:nvGrpSpPr>
        <p:grpSpPr>
          <a:xfrm>
            <a:off x="5126208" y="1674368"/>
            <a:ext cx="615397" cy="756674"/>
            <a:chOff x="3375547" y="1406602"/>
            <a:chExt cx="1207138" cy="925118"/>
          </a:xfrm>
        </p:grpSpPr>
        <p:sp>
          <p:nvSpPr>
            <p:cNvPr id="19" name="Rectangle 95">
              <a:extLst>
                <a:ext uri="{FF2B5EF4-FFF2-40B4-BE49-F238E27FC236}">
                  <a16:creationId xmlns="" xmlns:a16="http://schemas.microsoft.com/office/drawing/2014/main" id="{85C7885B-515E-4902-937C-C7BCCFCFACF1}"/>
                </a:ext>
              </a:extLst>
            </p:cNvPr>
            <p:cNvSpPr/>
            <p:nvPr/>
          </p:nvSpPr>
          <p:spPr>
            <a:xfrm flipH="1" flipV="1">
              <a:off x="3378095" y="1406602"/>
              <a:ext cx="526867" cy="553187"/>
            </a:xfrm>
            <a:custGeom>
              <a:avLst/>
              <a:gdLst>
                <a:gd name="connsiteX0" fmla="*/ 0 w 261251"/>
                <a:gd name="connsiteY0" fmla="*/ 0 h 172936"/>
                <a:gd name="connsiteX1" fmla="*/ 261251 w 261251"/>
                <a:gd name="connsiteY1" fmla="*/ 0 h 172936"/>
                <a:gd name="connsiteX2" fmla="*/ 261251 w 261251"/>
                <a:gd name="connsiteY2" fmla="*/ 172936 h 172936"/>
                <a:gd name="connsiteX3" fmla="*/ 0 w 261251"/>
                <a:gd name="connsiteY3" fmla="*/ 172936 h 172936"/>
                <a:gd name="connsiteX4" fmla="*/ 0 w 261251"/>
                <a:gd name="connsiteY4" fmla="*/ 0 h 172936"/>
                <a:gd name="connsiteX0" fmla="*/ 0 w 263633"/>
                <a:gd name="connsiteY0" fmla="*/ 0 h 832542"/>
                <a:gd name="connsiteX1" fmla="*/ 263633 w 263633"/>
                <a:gd name="connsiteY1" fmla="*/ 659606 h 832542"/>
                <a:gd name="connsiteX2" fmla="*/ 263633 w 263633"/>
                <a:gd name="connsiteY2" fmla="*/ 832542 h 832542"/>
                <a:gd name="connsiteX3" fmla="*/ 2382 w 263633"/>
                <a:gd name="connsiteY3" fmla="*/ 832542 h 832542"/>
                <a:gd name="connsiteX4" fmla="*/ 0 w 263633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382 w 266015"/>
                <a:gd name="connsiteY3" fmla="*/ 8325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8576 w 266015"/>
                <a:gd name="connsiteY3" fmla="*/ 7182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4764 w 266015"/>
                <a:gd name="connsiteY3" fmla="*/ 730148 h 832542"/>
                <a:gd name="connsiteX4" fmla="*/ 0 w 266015"/>
                <a:gd name="connsiteY4" fmla="*/ 0 h 832542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2380 w 268395"/>
                <a:gd name="connsiteY0" fmla="*/ 0 h 772217"/>
                <a:gd name="connsiteX1" fmla="*/ 268395 w 268395"/>
                <a:gd name="connsiteY1" fmla="*/ 120649 h 772217"/>
                <a:gd name="connsiteX2" fmla="*/ 266013 w 268395"/>
                <a:gd name="connsiteY2" fmla="*/ 772217 h 772217"/>
                <a:gd name="connsiteX3" fmla="*/ 0 w 268395"/>
                <a:gd name="connsiteY3" fmla="*/ 672204 h 772217"/>
                <a:gd name="connsiteX4" fmla="*/ 2380 w 268395"/>
                <a:gd name="connsiteY4" fmla="*/ 0 h 772217"/>
                <a:gd name="connsiteX0" fmla="*/ 293579 w 557212"/>
                <a:gd name="connsiteY0" fmla="*/ 0 h 772217"/>
                <a:gd name="connsiteX1" fmla="*/ 0 w 557212"/>
                <a:gd name="connsiteY1" fmla="*/ 180180 h 772217"/>
                <a:gd name="connsiteX2" fmla="*/ 557212 w 557212"/>
                <a:gd name="connsiteY2" fmla="*/ 772217 h 772217"/>
                <a:gd name="connsiteX3" fmla="*/ 291199 w 557212"/>
                <a:gd name="connsiteY3" fmla="*/ 672204 h 772217"/>
                <a:gd name="connsiteX4" fmla="*/ 293579 w 557212"/>
                <a:gd name="connsiteY4" fmla="*/ 0 h 772217"/>
                <a:gd name="connsiteX0" fmla="*/ 293579 w 293579"/>
                <a:gd name="connsiteY0" fmla="*/ 0 h 672204"/>
                <a:gd name="connsiteX1" fmla="*/ 0 w 293579"/>
                <a:gd name="connsiteY1" fmla="*/ 180180 h 672204"/>
                <a:gd name="connsiteX2" fmla="*/ 54768 w 293579"/>
                <a:gd name="connsiteY2" fmla="*/ 607911 h 672204"/>
                <a:gd name="connsiteX3" fmla="*/ 291199 w 293579"/>
                <a:gd name="connsiteY3" fmla="*/ 672204 h 672204"/>
                <a:gd name="connsiteX4" fmla="*/ 293579 w 293579"/>
                <a:gd name="connsiteY4" fmla="*/ 0 h 672204"/>
                <a:gd name="connsiteX0" fmla="*/ 245954 w 245954"/>
                <a:gd name="connsiteY0" fmla="*/ 0 h 672204"/>
                <a:gd name="connsiteX1" fmla="*/ 0 w 245954"/>
                <a:gd name="connsiteY1" fmla="*/ 153986 h 672204"/>
                <a:gd name="connsiteX2" fmla="*/ 7143 w 245954"/>
                <a:gd name="connsiteY2" fmla="*/ 607911 h 672204"/>
                <a:gd name="connsiteX3" fmla="*/ 243574 w 245954"/>
                <a:gd name="connsiteY3" fmla="*/ 672204 h 672204"/>
                <a:gd name="connsiteX4" fmla="*/ 245954 w 245954"/>
                <a:gd name="connsiteY4" fmla="*/ 0 h 672204"/>
                <a:gd name="connsiteX0" fmla="*/ 245955 w 245955"/>
                <a:gd name="connsiteY0" fmla="*/ 0 h 672204"/>
                <a:gd name="connsiteX1" fmla="*/ 1 w 245955"/>
                <a:gd name="connsiteY1" fmla="*/ 153986 h 672204"/>
                <a:gd name="connsiteX2" fmla="*/ 0 w 245955"/>
                <a:gd name="connsiteY2" fmla="*/ 312636 h 672204"/>
                <a:gd name="connsiteX3" fmla="*/ 243575 w 245955"/>
                <a:gd name="connsiteY3" fmla="*/ 672204 h 672204"/>
                <a:gd name="connsiteX4" fmla="*/ 245955 w 245955"/>
                <a:gd name="connsiteY4" fmla="*/ 0 h 672204"/>
                <a:gd name="connsiteX0" fmla="*/ 245955 w 246184"/>
                <a:gd name="connsiteY0" fmla="*/ 0 h 312636"/>
                <a:gd name="connsiteX1" fmla="*/ 1 w 246184"/>
                <a:gd name="connsiteY1" fmla="*/ 153986 h 312636"/>
                <a:gd name="connsiteX2" fmla="*/ 0 w 246184"/>
                <a:gd name="connsiteY2" fmla="*/ 312636 h 312636"/>
                <a:gd name="connsiteX3" fmla="*/ 245956 w 246184"/>
                <a:gd name="connsiteY3" fmla="*/ 286442 h 312636"/>
                <a:gd name="connsiteX4" fmla="*/ 245955 w 246184"/>
                <a:gd name="connsiteY4" fmla="*/ 0 h 312636"/>
                <a:gd name="connsiteX0" fmla="*/ 254408 w 254408"/>
                <a:gd name="connsiteY0" fmla="*/ 0 h 726816"/>
                <a:gd name="connsiteX1" fmla="*/ 1 w 254408"/>
                <a:gd name="connsiteY1" fmla="*/ 568166 h 726816"/>
                <a:gd name="connsiteX2" fmla="*/ 0 w 254408"/>
                <a:gd name="connsiteY2" fmla="*/ 726816 h 726816"/>
                <a:gd name="connsiteX3" fmla="*/ 245956 w 254408"/>
                <a:gd name="connsiteY3" fmla="*/ 700622 h 726816"/>
                <a:gd name="connsiteX4" fmla="*/ 254408 w 254408"/>
                <a:gd name="connsiteY4" fmla="*/ 0 h 726816"/>
                <a:gd name="connsiteX0" fmla="*/ 245603 w 246150"/>
                <a:gd name="connsiteY0" fmla="*/ 0 h 746187"/>
                <a:gd name="connsiteX1" fmla="*/ 1 w 246150"/>
                <a:gd name="connsiteY1" fmla="*/ 587537 h 746187"/>
                <a:gd name="connsiteX2" fmla="*/ 0 w 246150"/>
                <a:gd name="connsiteY2" fmla="*/ 746187 h 746187"/>
                <a:gd name="connsiteX3" fmla="*/ 245956 w 246150"/>
                <a:gd name="connsiteY3" fmla="*/ 719993 h 746187"/>
                <a:gd name="connsiteX4" fmla="*/ 245603 w 246150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0988 w 245603"/>
                <a:gd name="connsiteY3" fmla="*/ 691818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559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2750 w 245603"/>
                <a:gd name="connsiteY3" fmla="*/ 71647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6471 h 746187"/>
                <a:gd name="connsiteX4" fmla="*/ 245603 w 245603"/>
                <a:gd name="connsiteY4" fmla="*/ 0 h 746187"/>
                <a:gd name="connsiteX0" fmla="*/ 305476 w 305476"/>
                <a:gd name="connsiteY0" fmla="*/ 0 h 754111"/>
                <a:gd name="connsiteX1" fmla="*/ 59874 w 305476"/>
                <a:gd name="connsiteY1" fmla="*/ 587537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05476 w 305476"/>
                <a:gd name="connsiteY0" fmla="*/ 0 h 754111"/>
                <a:gd name="connsiteX1" fmla="*/ 882 w 305476"/>
                <a:gd name="connsiteY1" fmla="*/ 598983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10252 w 310252"/>
                <a:gd name="connsiteY0" fmla="*/ 0 h 984401"/>
                <a:gd name="connsiteX1" fmla="*/ 882 w 310252"/>
                <a:gd name="connsiteY1" fmla="*/ 82927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5658 w 310252"/>
                <a:gd name="connsiteY1" fmla="*/ 253549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72530 w 310252"/>
                <a:gd name="connsiteY1" fmla="*/ 19936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243380 w 243380"/>
                <a:gd name="connsiteY0" fmla="*/ 0 h 981015"/>
                <a:gd name="connsiteX1" fmla="*/ 5658 w 243380"/>
                <a:gd name="connsiteY1" fmla="*/ 199363 h 981015"/>
                <a:gd name="connsiteX2" fmla="*/ 0 w 243380"/>
                <a:gd name="connsiteY2" fmla="*/ 981015 h 981015"/>
                <a:gd name="connsiteX3" fmla="*/ 238077 w 243380"/>
                <a:gd name="connsiteY3" fmla="*/ 946761 h 981015"/>
                <a:gd name="connsiteX4" fmla="*/ 243380 w 243380"/>
                <a:gd name="connsiteY4" fmla="*/ 0 h 981015"/>
                <a:gd name="connsiteX0" fmla="*/ 849126 w 849126"/>
                <a:gd name="connsiteY0" fmla="*/ 0 h 1075685"/>
                <a:gd name="connsiteX1" fmla="*/ 0 w 849126"/>
                <a:gd name="connsiteY1" fmla="*/ 1066337 h 1075685"/>
                <a:gd name="connsiteX2" fmla="*/ 605746 w 849126"/>
                <a:gd name="connsiteY2" fmla="*/ 981015 h 1075685"/>
                <a:gd name="connsiteX3" fmla="*/ 843823 w 849126"/>
                <a:gd name="connsiteY3" fmla="*/ 946761 h 1075685"/>
                <a:gd name="connsiteX4" fmla="*/ 849126 w 849126"/>
                <a:gd name="connsiteY4" fmla="*/ 0 h 1075685"/>
                <a:gd name="connsiteX0" fmla="*/ 849126 w 849126"/>
                <a:gd name="connsiteY0" fmla="*/ 0 h 1145103"/>
                <a:gd name="connsiteX1" fmla="*/ 0 w 849126"/>
                <a:gd name="connsiteY1" fmla="*/ 1066337 h 1145103"/>
                <a:gd name="connsiteX2" fmla="*/ 843823 w 849126"/>
                <a:gd name="connsiteY2" fmla="*/ 946761 h 1145103"/>
                <a:gd name="connsiteX3" fmla="*/ 849126 w 849126"/>
                <a:gd name="connsiteY3" fmla="*/ 0 h 1145103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1159226 w 1159226"/>
                <a:gd name="connsiteY0" fmla="*/ 0 h 841797"/>
                <a:gd name="connsiteX1" fmla="*/ 0 w 1159226"/>
                <a:gd name="connsiteY1" fmla="*/ 841797 h 841797"/>
                <a:gd name="connsiteX2" fmla="*/ 843823 w 1159226"/>
                <a:gd name="connsiteY2" fmla="*/ 722221 h 841797"/>
                <a:gd name="connsiteX3" fmla="*/ 1159226 w 1159226"/>
                <a:gd name="connsiteY3" fmla="*/ 0 h 841797"/>
                <a:gd name="connsiteX0" fmla="*/ 1469326 w 1469326"/>
                <a:gd name="connsiteY0" fmla="*/ 0 h 504987"/>
                <a:gd name="connsiteX1" fmla="*/ 0 w 1469326"/>
                <a:gd name="connsiteY1" fmla="*/ 504987 h 504987"/>
                <a:gd name="connsiteX2" fmla="*/ 843823 w 1469326"/>
                <a:gd name="connsiteY2" fmla="*/ 385411 h 504987"/>
                <a:gd name="connsiteX3" fmla="*/ 1469326 w 1469326"/>
                <a:gd name="connsiteY3" fmla="*/ 0 h 504987"/>
                <a:gd name="connsiteX0" fmla="*/ 1917982 w 1917982"/>
                <a:gd name="connsiteY0" fmla="*/ 0 h 720170"/>
                <a:gd name="connsiteX1" fmla="*/ 0 w 1917982"/>
                <a:gd name="connsiteY1" fmla="*/ 720170 h 720170"/>
                <a:gd name="connsiteX2" fmla="*/ 843823 w 1917982"/>
                <a:gd name="connsiteY2" fmla="*/ 600594 h 720170"/>
                <a:gd name="connsiteX3" fmla="*/ 1917982 w 1917982"/>
                <a:gd name="connsiteY3" fmla="*/ 0 h 720170"/>
                <a:gd name="connsiteX0" fmla="*/ 1917982 w 1932501"/>
                <a:gd name="connsiteY0" fmla="*/ 0 h 720170"/>
                <a:gd name="connsiteX1" fmla="*/ 0 w 1932501"/>
                <a:gd name="connsiteY1" fmla="*/ 720170 h 720170"/>
                <a:gd name="connsiteX2" fmla="*/ 1932473 w 1932501"/>
                <a:gd name="connsiteY2" fmla="*/ 469612 h 720170"/>
                <a:gd name="connsiteX3" fmla="*/ 1917982 w 1932501"/>
                <a:gd name="connsiteY3" fmla="*/ 0 h 720170"/>
                <a:gd name="connsiteX0" fmla="*/ 4913422 w 4927941"/>
                <a:gd name="connsiteY0" fmla="*/ 229 h 469841"/>
                <a:gd name="connsiteX1" fmla="*/ 0 w 4927941"/>
                <a:gd name="connsiteY1" fmla="*/ 0 h 469841"/>
                <a:gd name="connsiteX2" fmla="*/ 4927913 w 4927941"/>
                <a:gd name="connsiteY2" fmla="*/ 469841 h 469841"/>
                <a:gd name="connsiteX3" fmla="*/ 4913422 w 4927941"/>
                <a:gd name="connsiteY3" fmla="*/ 229 h 469841"/>
                <a:gd name="connsiteX0" fmla="*/ 4913422 w 4913422"/>
                <a:gd name="connsiteY0" fmla="*/ 229 h 473227"/>
                <a:gd name="connsiteX1" fmla="*/ 0 w 4913422"/>
                <a:gd name="connsiteY1" fmla="*/ 0 h 473227"/>
                <a:gd name="connsiteX2" fmla="*/ 4889700 w 4913422"/>
                <a:gd name="connsiteY2" fmla="*/ 473227 h 473227"/>
                <a:gd name="connsiteX3" fmla="*/ 4913422 w 4913422"/>
                <a:gd name="connsiteY3" fmla="*/ 229 h 473227"/>
                <a:gd name="connsiteX0" fmla="*/ 4913422 w 4925558"/>
                <a:gd name="connsiteY0" fmla="*/ 229 h 483387"/>
                <a:gd name="connsiteX1" fmla="*/ 0 w 4925558"/>
                <a:gd name="connsiteY1" fmla="*/ 0 h 483387"/>
                <a:gd name="connsiteX2" fmla="*/ 4925525 w 4925558"/>
                <a:gd name="connsiteY2" fmla="*/ 483387 h 483387"/>
                <a:gd name="connsiteX3" fmla="*/ 4913422 w 4925558"/>
                <a:gd name="connsiteY3" fmla="*/ 229 h 483387"/>
                <a:gd name="connsiteX0" fmla="*/ 4927752 w 4927752"/>
                <a:gd name="connsiteY0" fmla="*/ 229 h 483387"/>
                <a:gd name="connsiteX1" fmla="*/ 0 w 4927752"/>
                <a:gd name="connsiteY1" fmla="*/ 0 h 483387"/>
                <a:gd name="connsiteX2" fmla="*/ 4925525 w 4927752"/>
                <a:gd name="connsiteY2" fmla="*/ 483387 h 483387"/>
                <a:gd name="connsiteX3" fmla="*/ 4927752 w 4927752"/>
                <a:gd name="connsiteY3" fmla="*/ 229 h 48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7752" h="483387">
                  <a:moveTo>
                    <a:pt x="4927752" y="229"/>
                  </a:moveTo>
                  <a:lnTo>
                    <a:pt x="0" y="0"/>
                  </a:lnTo>
                  <a:lnTo>
                    <a:pt x="4925525" y="483387"/>
                  </a:lnTo>
                  <a:cubicBezTo>
                    <a:pt x="4926318" y="259319"/>
                    <a:pt x="4926959" y="224297"/>
                    <a:pt x="4927752" y="229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 26">
              <a:extLst>
                <a:ext uri="{FF2B5EF4-FFF2-40B4-BE49-F238E27FC236}">
                  <a16:creationId xmlns="" xmlns:a16="http://schemas.microsoft.com/office/drawing/2014/main" id="{BD068E97-6AC3-4B6B-851B-65DDD3E0D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547" y="1408036"/>
              <a:ext cx="1207138" cy="923684"/>
            </a:xfrm>
            <a:custGeom>
              <a:avLst/>
              <a:gdLst>
                <a:gd name="T0" fmla="*/ 2002 w 2120"/>
                <a:gd name="T1" fmla="*/ 0 h 990"/>
                <a:gd name="T2" fmla="*/ 0 w 2120"/>
                <a:gd name="T3" fmla="*/ 0 h 990"/>
                <a:gd name="T4" fmla="*/ 0 w 2120"/>
                <a:gd name="T5" fmla="*/ 990 h 990"/>
                <a:gd name="T6" fmla="*/ 2002 w 2120"/>
                <a:gd name="T7" fmla="*/ 990 h 990"/>
                <a:gd name="T8" fmla="*/ 2120 w 2120"/>
                <a:gd name="T9" fmla="*/ 495 h 990"/>
                <a:gd name="T10" fmla="*/ 2002 w 2120"/>
                <a:gd name="T11" fmla="*/ 0 h 99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6037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3805 w 6728"/>
                <a:gd name="connsiteY0" fmla="*/ 0 h 10000"/>
                <a:gd name="connsiteX1" fmla="*/ 0 w 6728"/>
                <a:gd name="connsiteY1" fmla="*/ 58 h 10000"/>
                <a:gd name="connsiteX2" fmla="*/ 399 w 6728"/>
                <a:gd name="connsiteY2" fmla="*/ 10000 h 10000"/>
                <a:gd name="connsiteX3" fmla="*/ 3805 w 6728"/>
                <a:gd name="connsiteY3" fmla="*/ 10000 h 10000"/>
                <a:gd name="connsiteX4" fmla="*/ 6728 w 6728"/>
                <a:gd name="connsiteY4" fmla="*/ 4950 h 10000"/>
                <a:gd name="connsiteX5" fmla="*/ 3805 w 6728"/>
                <a:gd name="connsiteY5" fmla="*/ 0 h 10000"/>
                <a:gd name="connsiteX0" fmla="*/ 5316 w 9661"/>
                <a:gd name="connsiteY0" fmla="*/ 0 h 10000"/>
                <a:gd name="connsiteX1" fmla="*/ 0 w 9661"/>
                <a:gd name="connsiteY1" fmla="*/ 0 h 10000"/>
                <a:gd name="connsiteX2" fmla="*/ 254 w 9661"/>
                <a:gd name="connsiteY2" fmla="*/ 10000 h 10000"/>
                <a:gd name="connsiteX3" fmla="*/ 5316 w 9661"/>
                <a:gd name="connsiteY3" fmla="*/ 10000 h 10000"/>
                <a:gd name="connsiteX4" fmla="*/ 9661 w 9661"/>
                <a:gd name="connsiteY4" fmla="*/ 4950 h 10000"/>
                <a:gd name="connsiteX5" fmla="*/ 5316 w 9661"/>
                <a:gd name="connsiteY5" fmla="*/ 0 h 10000"/>
                <a:gd name="connsiteX0" fmla="*/ 5503 w 10000"/>
                <a:gd name="connsiteY0" fmla="*/ 0 h 10023"/>
                <a:gd name="connsiteX1" fmla="*/ 0 w 10000"/>
                <a:gd name="connsiteY1" fmla="*/ 0 h 10023"/>
                <a:gd name="connsiteX2" fmla="*/ 88 w 10000"/>
                <a:gd name="connsiteY2" fmla="*/ 10023 h 10023"/>
                <a:gd name="connsiteX3" fmla="*/ 5503 w 10000"/>
                <a:gd name="connsiteY3" fmla="*/ 10000 h 10023"/>
                <a:gd name="connsiteX4" fmla="*/ 10000 w 10000"/>
                <a:gd name="connsiteY4" fmla="*/ 4950 h 10023"/>
                <a:gd name="connsiteX5" fmla="*/ 5503 w 10000"/>
                <a:gd name="connsiteY5" fmla="*/ 0 h 10023"/>
                <a:gd name="connsiteX0" fmla="*/ 5503 w 10000"/>
                <a:gd name="connsiteY0" fmla="*/ 0 h 10000"/>
                <a:gd name="connsiteX1" fmla="*/ 0 w 10000"/>
                <a:gd name="connsiteY1" fmla="*/ 0 h 10000"/>
                <a:gd name="connsiteX2" fmla="*/ 44 w 10000"/>
                <a:gd name="connsiteY2" fmla="*/ 9977 h 10000"/>
                <a:gd name="connsiteX3" fmla="*/ 5503 w 10000"/>
                <a:gd name="connsiteY3" fmla="*/ 10000 h 10000"/>
                <a:gd name="connsiteX4" fmla="*/ 10000 w 10000"/>
                <a:gd name="connsiteY4" fmla="*/ 4950 h 10000"/>
                <a:gd name="connsiteX5" fmla="*/ 5503 w 10000"/>
                <a:gd name="connsiteY5" fmla="*/ 0 h 10000"/>
                <a:gd name="connsiteX0" fmla="*/ 5911 w 10408"/>
                <a:gd name="connsiteY0" fmla="*/ 0 h 10000"/>
                <a:gd name="connsiteX1" fmla="*/ 408 w 10408"/>
                <a:gd name="connsiteY1" fmla="*/ 0 h 10000"/>
                <a:gd name="connsiteX2" fmla="*/ 388 w 10408"/>
                <a:gd name="connsiteY2" fmla="*/ 4522 h 10000"/>
                <a:gd name="connsiteX3" fmla="*/ 452 w 10408"/>
                <a:gd name="connsiteY3" fmla="*/ 9977 h 10000"/>
                <a:gd name="connsiteX4" fmla="*/ 5911 w 10408"/>
                <a:gd name="connsiteY4" fmla="*/ 10000 h 10000"/>
                <a:gd name="connsiteX5" fmla="*/ 10408 w 10408"/>
                <a:gd name="connsiteY5" fmla="*/ 4950 h 10000"/>
                <a:gd name="connsiteX6" fmla="*/ 5911 w 10408"/>
                <a:gd name="connsiteY6" fmla="*/ 0 h 10000"/>
                <a:gd name="connsiteX0" fmla="*/ 13422 w 17919"/>
                <a:gd name="connsiteY0" fmla="*/ 98 h 10098"/>
                <a:gd name="connsiteX1" fmla="*/ 65 w 17919"/>
                <a:gd name="connsiteY1" fmla="*/ 0 h 10098"/>
                <a:gd name="connsiteX2" fmla="*/ 7899 w 17919"/>
                <a:gd name="connsiteY2" fmla="*/ 4620 h 10098"/>
                <a:gd name="connsiteX3" fmla="*/ 7963 w 17919"/>
                <a:gd name="connsiteY3" fmla="*/ 10075 h 10098"/>
                <a:gd name="connsiteX4" fmla="*/ 13422 w 17919"/>
                <a:gd name="connsiteY4" fmla="*/ 10098 h 10098"/>
                <a:gd name="connsiteX5" fmla="*/ 17919 w 17919"/>
                <a:gd name="connsiteY5" fmla="*/ 5048 h 10098"/>
                <a:gd name="connsiteX6" fmla="*/ 13422 w 17919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54" h="10098">
                  <a:moveTo>
                    <a:pt x="13357" y="98"/>
                  </a:moveTo>
                  <a:lnTo>
                    <a:pt x="0" y="0"/>
                  </a:lnTo>
                  <a:cubicBezTo>
                    <a:pt x="2443" y="1891"/>
                    <a:pt x="6418" y="5161"/>
                    <a:pt x="7799" y="6078"/>
                  </a:cubicBezTo>
                  <a:cubicBezTo>
                    <a:pt x="7806" y="7741"/>
                    <a:pt x="7840" y="8927"/>
                    <a:pt x="7898" y="10075"/>
                  </a:cubicBezTo>
                  <a:lnTo>
                    <a:pt x="13357" y="10098"/>
                  </a:lnTo>
                  <a:lnTo>
                    <a:pt x="17854" y="5048"/>
                  </a:lnTo>
                  <a:lnTo>
                    <a:pt x="13357" y="98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1000">
                  <a:schemeClr val="accent2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360000" tIns="0" rIns="36000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="" xmlns:a16="http://schemas.microsoft.com/office/drawing/2014/main" id="{2CCB62E6-E5AE-4033-A27A-3BF1A85AD634}"/>
              </a:ext>
            </a:extLst>
          </p:cNvPr>
          <p:cNvSpPr txBox="1">
            <a:spLocks/>
          </p:cNvSpPr>
          <p:nvPr/>
        </p:nvSpPr>
        <p:spPr>
          <a:xfrm>
            <a:off x="5818601" y="1719852"/>
            <a:ext cx="1469096" cy="4465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ALERT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="" xmlns:a16="http://schemas.microsoft.com/office/drawing/2014/main" id="{BA6E5705-6E50-4CEE-9B08-335069DAE8D6}"/>
              </a:ext>
            </a:extLst>
          </p:cNvPr>
          <p:cNvSpPr txBox="1">
            <a:spLocks/>
          </p:cNvSpPr>
          <p:nvPr/>
        </p:nvSpPr>
        <p:spPr>
          <a:xfrm>
            <a:off x="5807126" y="2116687"/>
            <a:ext cx="1801003" cy="1545676"/>
          </a:xfrm>
          <a:prstGeom prst="rect">
            <a:avLst/>
          </a:prstGeom>
          <a:solidFill>
            <a:srgbClr val="FFFF00"/>
          </a:solidFill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Analyze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traffic</a:t>
            </a:r>
            <a:endParaRPr lang="en-US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pPr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Detect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dangerous </a:t>
            </a:r>
            <a: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/>
            </a:r>
            <a:b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traffic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situations</a:t>
            </a:r>
            <a:endParaRPr lang="en-US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pPr>
              <a:buClr>
                <a:schemeClr val="accent5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Increase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situation </a:t>
            </a: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awareness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FDE42EC3-B6CE-481C-82FB-682C0AC3DFA0}"/>
              </a:ext>
            </a:extLst>
          </p:cNvPr>
          <p:cNvGrpSpPr/>
          <p:nvPr/>
        </p:nvGrpSpPr>
        <p:grpSpPr>
          <a:xfrm>
            <a:off x="7264583" y="1673782"/>
            <a:ext cx="615397" cy="756674"/>
            <a:chOff x="3375547" y="1406602"/>
            <a:chExt cx="1207138" cy="925118"/>
          </a:xfrm>
        </p:grpSpPr>
        <p:sp>
          <p:nvSpPr>
            <p:cNvPr id="27" name="Rectangle 95">
              <a:extLst>
                <a:ext uri="{FF2B5EF4-FFF2-40B4-BE49-F238E27FC236}">
                  <a16:creationId xmlns="" xmlns:a16="http://schemas.microsoft.com/office/drawing/2014/main" id="{3D78AA64-4D20-4CD8-A2C3-5299D9669CB9}"/>
                </a:ext>
              </a:extLst>
            </p:cNvPr>
            <p:cNvSpPr/>
            <p:nvPr/>
          </p:nvSpPr>
          <p:spPr>
            <a:xfrm flipH="1" flipV="1">
              <a:off x="3378095" y="1406602"/>
              <a:ext cx="526867" cy="553187"/>
            </a:xfrm>
            <a:custGeom>
              <a:avLst/>
              <a:gdLst>
                <a:gd name="connsiteX0" fmla="*/ 0 w 261251"/>
                <a:gd name="connsiteY0" fmla="*/ 0 h 172936"/>
                <a:gd name="connsiteX1" fmla="*/ 261251 w 261251"/>
                <a:gd name="connsiteY1" fmla="*/ 0 h 172936"/>
                <a:gd name="connsiteX2" fmla="*/ 261251 w 261251"/>
                <a:gd name="connsiteY2" fmla="*/ 172936 h 172936"/>
                <a:gd name="connsiteX3" fmla="*/ 0 w 261251"/>
                <a:gd name="connsiteY3" fmla="*/ 172936 h 172936"/>
                <a:gd name="connsiteX4" fmla="*/ 0 w 261251"/>
                <a:gd name="connsiteY4" fmla="*/ 0 h 172936"/>
                <a:gd name="connsiteX0" fmla="*/ 0 w 263633"/>
                <a:gd name="connsiteY0" fmla="*/ 0 h 832542"/>
                <a:gd name="connsiteX1" fmla="*/ 263633 w 263633"/>
                <a:gd name="connsiteY1" fmla="*/ 659606 h 832542"/>
                <a:gd name="connsiteX2" fmla="*/ 263633 w 263633"/>
                <a:gd name="connsiteY2" fmla="*/ 832542 h 832542"/>
                <a:gd name="connsiteX3" fmla="*/ 2382 w 263633"/>
                <a:gd name="connsiteY3" fmla="*/ 832542 h 832542"/>
                <a:gd name="connsiteX4" fmla="*/ 0 w 263633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382 w 266015"/>
                <a:gd name="connsiteY3" fmla="*/ 8325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28576 w 266015"/>
                <a:gd name="connsiteY3" fmla="*/ 718242 h 832542"/>
                <a:gd name="connsiteX4" fmla="*/ 0 w 266015"/>
                <a:gd name="connsiteY4" fmla="*/ 0 h 832542"/>
                <a:gd name="connsiteX0" fmla="*/ 0 w 266015"/>
                <a:gd name="connsiteY0" fmla="*/ 0 h 832542"/>
                <a:gd name="connsiteX1" fmla="*/ 266015 w 266015"/>
                <a:gd name="connsiteY1" fmla="*/ 180974 h 832542"/>
                <a:gd name="connsiteX2" fmla="*/ 263633 w 266015"/>
                <a:gd name="connsiteY2" fmla="*/ 832542 h 832542"/>
                <a:gd name="connsiteX3" fmla="*/ 4764 w 266015"/>
                <a:gd name="connsiteY3" fmla="*/ 730148 h 832542"/>
                <a:gd name="connsiteX4" fmla="*/ 0 w 266015"/>
                <a:gd name="connsiteY4" fmla="*/ 0 h 832542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0 w 266015"/>
                <a:gd name="connsiteY0" fmla="*/ 0 h 772217"/>
                <a:gd name="connsiteX1" fmla="*/ 266015 w 266015"/>
                <a:gd name="connsiteY1" fmla="*/ 120649 h 772217"/>
                <a:gd name="connsiteX2" fmla="*/ 263633 w 266015"/>
                <a:gd name="connsiteY2" fmla="*/ 772217 h 772217"/>
                <a:gd name="connsiteX3" fmla="*/ 4764 w 266015"/>
                <a:gd name="connsiteY3" fmla="*/ 669823 h 772217"/>
                <a:gd name="connsiteX4" fmla="*/ 0 w 266015"/>
                <a:gd name="connsiteY4" fmla="*/ 0 h 772217"/>
                <a:gd name="connsiteX0" fmla="*/ 2380 w 268395"/>
                <a:gd name="connsiteY0" fmla="*/ 0 h 772217"/>
                <a:gd name="connsiteX1" fmla="*/ 268395 w 268395"/>
                <a:gd name="connsiteY1" fmla="*/ 120649 h 772217"/>
                <a:gd name="connsiteX2" fmla="*/ 266013 w 268395"/>
                <a:gd name="connsiteY2" fmla="*/ 772217 h 772217"/>
                <a:gd name="connsiteX3" fmla="*/ 0 w 268395"/>
                <a:gd name="connsiteY3" fmla="*/ 672204 h 772217"/>
                <a:gd name="connsiteX4" fmla="*/ 2380 w 268395"/>
                <a:gd name="connsiteY4" fmla="*/ 0 h 772217"/>
                <a:gd name="connsiteX0" fmla="*/ 293579 w 557212"/>
                <a:gd name="connsiteY0" fmla="*/ 0 h 772217"/>
                <a:gd name="connsiteX1" fmla="*/ 0 w 557212"/>
                <a:gd name="connsiteY1" fmla="*/ 180180 h 772217"/>
                <a:gd name="connsiteX2" fmla="*/ 557212 w 557212"/>
                <a:gd name="connsiteY2" fmla="*/ 772217 h 772217"/>
                <a:gd name="connsiteX3" fmla="*/ 291199 w 557212"/>
                <a:gd name="connsiteY3" fmla="*/ 672204 h 772217"/>
                <a:gd name="connsiteX4" fmla="*/ 293579 w 557212"/>
                <a:gd name="connsiteY4" fmla="*/ 0 h 772217"/>
                <a:gd name="connsiteX0" fmla="*/ 293579 w 293579"/>
                <a:gd name="connsiteY0" fmla="*/ 0 h 672204"/>
                <a:gd name="connsiteX1" fmla="*/ 0 w 293579"/>
                <a:gd name="connsiteY1" fmla="*/ 180180 h 672204"/>
                <a:gd name="connsiteX2" fmla="*/ 54768 w 293579"/>
                <a:gd name="connsiteY2" fmla="*/ 607911 h 672204"/>
                <a:gd name="connsiteX3" fmla="*/ 291199 w 293579"/>
                <a:gd name="connsiteY3" fmla="*/ 672204 h 672204"/>
                <a:gd name="connsiteX4" fmla="*/ 293579 w 293579"/>
                <a:gd name="connsiteY4" fmla="*/ 0 h 672204"/>
                <a:gd name="connsiteX0" fmla="*/ 245954 w 245954"/>
                <a:gd name="connsiteY0" fmla="*/ 0 h 672204"/>
                <a:gd name="connsiteX1" fmla="*/ 0 w 245954"/>
                <a:gd name="connsiteY1" fmla="*/ 153986 h 672204"/>
                <a:gd name="connsiteX2" fmla="*/ 7143 w 245954"/>
                <a:gd name="connsiteY2" fmla="*/ 607911 h 672204"/>
                <a:gd name="connsiteX3" fmla="*/ 243574 w 245954"/>
                <a:gd name="connsiteY3" fmla="*/ 672204 h 672204"/>
                <a:gd name="connsiteX4" fmla="*/ 245954 w 245954"/>
                <a:gd name="connsiteY4" fmla="*/ 0 h 672204"/>
                <a:gd name="connsiteX0" fmla="*/ 245955 w 245955"/>
                <a:gd name="connsiteY0" fmla="*/ 0 h 672204"/>
                <a:gd name="connsiteX1" fmla="*/ 1 w 245955"/>
                <a:gd name="connsiteY1" fmla="*/ 153986 h 672204"/>
                <a:gd name="connsiteX2" fmla="*/ 0 w 245955"/>
                <a:gd name="connsiteY2" fmla="*/ 312636 h 672204"/>
                <a:gd name="connsiteX3" fmla="*/ 243575 w 245955"/>
                <a:gd name="connsiteY3" fmla="*/ 672204 h 672204"/>
                <a:gd name="connsiteX4" fmla="*/ 245955 w 245955"/>
                <a:gd name="connsiteY4" fmla="*/ 0 h 672204"/>
                <a:gd name="connsiteX0" fmla="*/ 245955 w 246184"/>
                <a:gd name="connsiteY0" fmla="*/ 0 h 312636"/>
                <a:gd name="connsiteX1" fmla="*/ 1 w 246184"/>
                <a:gd name="connsiteY1" fmla="*/ 153986 h 312636"/>
                <a:gd name="connsiteX2" fmla="*/ 0 w 246184"/>
                <a:gd name="connsiteY2" fmla="*/ 312636 h 312636"/>
                <a:gd name="connsiteX3" fmla="*/ 245956 w 246184"/>
                <a:gd name="connsiteY3" fmla="*/ 286442 h 312636"/>
                <a:gd name="connsiteX4" fmla="*/ 245955 w 246184"/>
                <a:gd name="connsiteY4" fmla="*/ 0 h 312636"/>
                <a:gd name="connsiteX0" fmla="*/ 254408 w 254408"/>
                <a:gd name="connsiteY0" fmla="*/ 0 h 726816"/>
                <a:gd name="connsiteX1" fmla="*/ 1 w 254408"/>
                <a:gd name="connsiteY1" fmla="*/ 568166 h 726816"/>
                <a:gd name="connsiteX2" fmla="*/ 0 w 254408"/>
                <a:gd name="connsiteY2" fmla="*/ 726816 h 726816"/>
                <a:gd name="connsiteX3" fmla="*/ 245956 w 254408"/>
                <a:gd name="connsiteY3" fmla="*/ 700622 h 726816"/>
                <a:gd name="connsiteX4" fmla="*/ 254408 w 254408"/>
                <a:gd name="connsiteY4" fmla="*/ 0 h 726816"/>
                <a:gd name="connsiteX0" fmla="*/ 245603 w 246150"/>
                <a:gd name="connsiteY0" fmla="*/ 0 h 746187"/>
                <a:gd name="connsiteX1" fmla="*/ 1 w 246150"/>
                <a:gd name="connsiteY1" fmla="*/ 587537 h 746187"/>
                <a:gd name="connsiteX2" fmla="*/ 0 w 246150"/>
                <a:gd name="connsiteY2" fmla="*/ 746187 h 746187"/>
                <a:gd name="connsiteX3" fmla="*/ 245956 w 246150"/>
                <a:gd name="connsiteY3" fmla="*/ 719993 h 746187"/>
                <a:gd name="connsiteX4" fmla="*/ 245603 w 246150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0988 w 245603"/>
                <a:gd name="connsiteY3" fmla="*/ 691818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559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32750 w 245603"/>
                <a:gd name="connsiteY3" fmla="*/ 716471 h 746187"/>
                <a:gd name="connsiteX4" fmla="*/ 245603 w 245603"/>
                <a:gd name="connsiteY4" fmla="*/ 0 h 746187"/>
                <a:gd name="connsiteX0" fmla="*/ 245603 w 245603"/>
                <a:gd name="connsiteY0" fmla="*/ 0 h 746187"/>
                <a:gd name="connsiteX1" fmla="*/ 1 w 245603"/>
                <a:gd name="connsiteY1" fmla="*/ 587537 h 746187"/>
                <a:gd name="connsiteX2" fmla="*/ 0 w 245603"/>
                <a:gd name="connsiteY2" fmla="*/ 746187 h 746187"/>
                <a:gd name="connsiteX3" fmla="*/ 245076 w 245603"/>
                <a:gd name="connsiteY3" fmla="*/ 716471 h 746187"/>
                <a:gd name="connsiteX4" fmla="*/ 245603 w 245603"/>
                <a:gd name="connsiteY4" fmla="*/ 0 h 746187"/>
                <a:gd name="connsiteX0" fmla="*/ 305476 w 305476"/>
                <a:gd name="connsiteY0" fmla="*/ 0 h 754111"/>
                <a:gd name="connsiteX1" fmla="*/ 59874 w 305476"/>
                <a:gd name="connsiteY1" fmla="*/ 587537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05476 w 305476"/>
                <a:gd name="connsiteY0" fmla="*/ 0 h 754111"/>
                <a:gd name="connsiteX1" fmla="*/ 882 w 305476"/>
                <a:gd name="connsiteY1" fmla="*/ 598983 h 754111"/>
                <a:gd name="connsiteX2" fmla="*/ 0 w 305476"/>
                <a:gd name="connsiteY2" fmla="*/ 754111 h 754111"/>
                <a:gd name="connsiteX3" fmla="*/ 304949 w 305476"/>
                <a:gd name="connsiteY3" fmla="*/ 716471 h 754111"/>
                <a:gd name="connsiteX4" fmla="*/ 305476 w 305476"/>
                <a:gd name="connsiteY4" fmla="*/ 0 h 754111"/>
                <a:gd name="connsiteX0" fmla="*/ 310252 w 310252"/>
                <a:gd name="connsiteY0" fmla="*/ 0 h 984401"/>
                <a:gd name="connsiteX1" fmla="*/ 882 w 310252"/>
                <a:gd name="connsiteY1" fmla="*/ 82927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5658 w 310252"/>
                <a:gd name="connsiteY1" fmla="*/ 253549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310252 w 310252"/>
                <a:gd name="connsiteY0" fmla="*/ 0 h 984401"/>
                <a:gd name="connsiteX1" fmla="*/ 72530 w 310252"/>
                <a:gd name="connsiteY1" fmla="*/ 199363 h 984401"/>
                <a:gd name="connsiteX2" fmla="*/ 0 w 310252"/>
                <a:gd name="connsiteY2" fmla="*/ 984401 h 984401"/>
                <a:gd name="connsiteX3" fmla="*/ 304949 w 310252"/>
                <a:gd name="connsiteY3" fmla="*/ 946761 h 984401"/>
                <a:gd name="connsiteX4" fmla="*/ 310252 w 310252"/>
                <a:gd name="connsiteY4" fmla="*/ 0 h 984401"/>
                <a:gd name="connsiteX0" fmla="*/ 243380 w 243380"/>
                <a:gd name="connsiteY0" fmla="*/ 0 h 981015"/>
                <a:gd name="connsiteX1" fmla="*/ 5658 w 243380"/>
                <a:gd name="connsiteY1" fmla="*/ 199363 h 981015"/>
                <a:gd name="connsiteX2" fmla="*/ 0 w 243380"/>
                <a:gd name="connsiteY2" fmla="*/ 981015 h 981015"/>
                <a:gd name="connsiteX3" fmla="*/ 238077 w 243380"/>
                <a:gd name="connsiteY3" fmla="*/ 946761 h 981015"/>
                <a:gd name="connsiteX4" fmla="*/ 243380 w 243380"/>
                <a:gd name="connsiteY4" fmla="*/ 0 h 981015"/>
                <a:gd name="connsiteX0" fmla="*/ 849126 w 849126"/>
                <a:gd name="connsiteY0" fmla="*/ 0 h 1075685"/>
                <a:gd name="connsiteX1" fmla="*/ 0 w 849126"/>
                <a:gd name="connsiteY1" fmla="*/ 1066337 h 1075685"/>
                <a:gd name="connsiteX2" fmla="*/ 605746 w 849126"/>
                <a:gd name="connsiteY2" fmla="*/ 981015 h 1075685"/>
                <a:gd name="connsiteX3" fmla="*/ 843823 w 849126"/>
                <a:gd name="connsiteY3" fmla="*/ 946761 h 1075685"/>
                <a:gd name="connsiteX4" fmla="*/ 849126 w 849126"/>
                <a:gd name="connsiteY4" fmla="*/ 0 h 1075685"/>
                <a:gd name="connsiteX0" fmla="*/ 849126 w 849126"/>
                <a:gd name="connsiteY0" fmla="*/ 0 h 1145103"/>
                <a:gd name="connsiteX1" fmla="*/ 0 w 849126"/>
                <a:gd name="connsiteY1" fmla="*/ 1066337 h 1145103"/>
                <a:gd name="connsiteX2" fmla="*/ 843823 w 849126"/>
                <a:gd name="connsiteY2" fmla="*/ 946761 h 1145103"/>
                <a:gd name="connsiteX3" fmla="*/ 849126 w 849126"/>
                <a:gd name="connsiteY3" fmla="*/ 0 h 1145103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849126 w 849126"/>
                <a:gd name="connsiteY0" fmla="*/ 0 h 1066337"/>
                <a:gd name="connsiteX1" fmla="*/ 0 w 849126"/>
                <a:gd name="connsiteY1" fmla="*/ 1066337 h 1066337"/>
                <a:gd name="connsiteX2" fmla="*/ 843823 w 849126"/>
                <a:gd name="connsiteY2" fmla="*/ 946761 h 1066337"/>
                <a:gd name="connsiteX3" fmla="*/ 849126 w 849126"/>
                <a:gd name="connsiteY3" fmla="*/ 0 h 1066337"/>
                <a:gd name="connsiteX0" fmla="*/ 1159226 w 1159226"/>
                <a:gd name="connsiteY0" fmla="*/ 0 h 841797"/>
                <a:gd name="connsiteX1" fmla="*/ 0 w 1159226"/>
                <a:gd name="connsiteY1" fmla="*/ 841797 h 841797"/>
                <a:gd name="connsiteX2" fmla="*/ 843823 w 1159226"/>
                <a:gd name="connsiteY2" fmla="*/ 722221 h 841797"/>
                <a:gd name="connsiteX3" fmla="*/ 1159226 w 1159226"/>
                <a:gd name="connsiteY3" fmla="*/ 0 h 841797"/>
                <a:gd name="connsiteX0" fmla="*/ 1469326 w 1469326"/>
                <a:gd name="connsiteY0" fmla="*/ 0 h 504987"/>
                <a:gd name="connsiteX1" fmla="*/ 0 w 1469326"/>
                <a:gd name="connsiteY1" fmla="*/ 504987 h 504987"/>
                <a:gd name="connsiteX2" fmla="*/ 843823 w 1469326"/>
                <a:gd name="connsiteY2" fmla="*/ 385411 h 504987"/>
                <a:gd name="connsiteX3" fmla="*/ 1469326 w 1469326"/>
                <a:gd name="connsiteY3" fmla="*/ 0 h 504987"/>
                <a:gd name="connsiteX0" fmla="*/ 1917982 w 1917982"/>
                <a:gd name="connsiteY0" fmla="*/ 0 h 720170"/>
                <a:gd name="connsiteX1" fmla="*/ 0 w 1917982"/>
                <a:gd name="connsiteY1" fmla="*/ 720170 h 720170"/>
                <a:gd name="connsiteX2" fmla="*/ 843823 w 1917982"/>
                <a:gd name="connsiteY2" fmla="*/ 600594 h 720170"/>
                <a:gd name="connsiteX3" fmla="*/ 1917982 w 1917982"/>
                <a:gd name="connsiteY3" fmla="*/ 0 h 720170"/>
                <a:gd name="connsiteX0" fmla="*/ 1917982 w 1932501"/>
                <a:gd name="connsiteY0" fmla="*/ 0 h 720170"/>
                <a:gd name="connsiteX1" fmla="*/ 0 w 1932501"/>
                <a:gd name="connsiteY1" fmla="*/ 720170 h 720170"/>
                <a:gd name="connsiteX2" fmla="*/ 1932473 w 1932501"/>
                <a:gd name="connsiteY2" fmla="*/ 469612 h 720170"/>
                <a:gd name="connsiteX3" fmla="*/ 1917982 w 1932501"/>
                <a:gd name="connsiteY3" fmla="*/ 0 h 720170"/>
                <a:gd name="connsiteX0" fmla="*/ 4913422 w 4927941"/>
                <a:gd name="connsiteY0" fmla="*/ 229 h 469841"/>
                <a:gd name="connsiteX1" fmla="*/ 0 w 4927941"/>
                <a:gd name="connsiteY1" fmla="*/ 0 h 469841"/>
                <a:gd name="connsiteX2" fmla="*/ 4927913 w 4927941"/>
                <a:gd name="connsiteY2" fmla="*/ 469841 h 469841"/>
                <a:gd name="connsiteX3" fmla="*/ 4913422 w 4927941"/>
                <a:gd name="connsiteY3" fmla="*/ 229 h 469841"/>
                <a:gd name="connsiteX0" fmla="*/ 4913422 w 4913422"/>
                <a:gd name="connsiteY0" fmla="*/ 229 h 473227"/>
                <a:gd name="connsiteX1" fmla="*/ 0 w 4913422"/>
                <a:gd name="connsiteY1" fmla="*/ 0 h 473227"/>
                <a:gd name="connsiteX2" fmla="*/ 4889700 w 4913422"/>
                <a:gd name="connsiteY2" fmla="*/ 473227 h 473227"/>
                <a:gd name="connsiteX3" fmla="*/ 4913422 w 4913422"/>
                <a:gd name="connsiteY3" fmla="*/ 229 h 473227"/>
                <a:gd name="connsiteX0" fmla="*/ 4913422 w 4925558"/>
                <a:gd name="connsiteY0" fmla="*/ 229 h 483387"/>
                <a:gd name="connsiteX1" fmla="*/ 0 w 4925558"/>
                <a:gd name="connsiteY1" fmla="*/ 0 h 483387"/>
                <a:gd name="connsiteX2" fmla="*/ 4925525 w 4925558"/>
                <a:gd name="connsiteY2" fmla="*/ 483387 h 483387"/>
                <a:gd name="connsiteX3" fmla="*/ 4913422 w 4925558"/>
                <a:gd name="connsiteY3" fmla="*/ 229 h 483387"/>
                <a:gd name="connsiteX0" fmla="*/ 4927752 w 4927752"/>
                <a:gd name="connsiteY0" fmla="*/ 229 h 483387"/>
                <a:gd name="connsiteX1" fmla="*/ 0 w 4927752"/>
                <a:gd name="connsiteY1" fmla="*/ 0 h 483387"/>
                <a:gd name="connsiteX2" fmla="*/ 4925525 w 4927752"/>
                <a:gd name="connsiteY2" fmla="*/ 483387 h 483387"/>
                <a:gd name="connsiteX3" fmla="*/ 4927752 w 4927752"/>
                <a:gd name="connsiteY3" fmla="*/ 229 h 48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7752" h="483387">
                  <a:moveTo>
                    <a:pt x="4927752" y="229"/>
                  </a:moveTo>
                  <a:lnTo>
                    <a:pt x="0" y="0"/>
                  </a:lnTo>
                  <a:lnTo>
                    <a:pt x="4925525" y="483387"/>
                  </a:lnTo>
                  <a:cubicBezTo>
                    <a:pt x="4926318" y="259319"/>
                    <a:pt x="4926959" y="224297"/>
                    <a:pt x="4927752" y="229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="" xmlns:a16="http://schemas.microsoft.com/office/drawing/2014/main" id="{FFC01B80-DC2B-431A-B008-6129246D0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547" y="1408036"/>
              <a:ext cx="1207138" cy="923684"/>
            </a:xfrm>
            <a:custGeom>
              <a:avLst/>
              <a:gdLst>
                <a:gd name="T0" fmla="*/ 2002 w 2120"/>
                <a:gd name="T1" fmla="*/ 0 h 990"/>
                <a:gd name="T2" fmla="*/ 0 w 2120"/>
                <a:gd name="T3" fmla="*/ 0 h 990"/>
                <a:gd name="T4" fmla="*/ 0 w 2120"/>
                <a:gd name="T5" fmla="*/ 990 h 990"/>
                <a:gd name="T6" fmla="*/ 2002 w 2120"/>
                <a:gd name="T7" fmla="*/ 990 h 990"/>
                <a:gd name="T8" fmla="*/ 2120 w 2120"/>
                <a:gd name="T9" fmla="*/ 495 h 990"/>
                <a:gd name="T10" fmla="*/ 2002 w 2120"/>
                <a:gd name="T11" fmla="*/ 0 h 99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0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9443 w 12366"/>
                <a:gd name="connsiteY0" fmla="*/ 0 h 10000"/>
                <a:gd name="connsiteX1" fmla="*/ 0 w 12366"/>
                <a:gd name="connsiteY1" fmla="*/ 0 h 10000"/>
                <a:gd name="connsiteX2" fmla="*/ 6037 w 12366"/>
                <a:gd name="connsiteY2" fmla="*/ 10000 h 10000"/>
                <a:gd name="connsiteX3" fmla="*/ 9443 w 12366"/>
                <a:gd name="connsiteY3" fmla="*/ 10000 h 10000"/>
                <a:gd name="connsiteX4" fmla="*/ 12366 w 12366"/>
                <a:gd name="connsiteY4" fmla="*/ 4950 h 10000"/>
                <a:gd name="connsiteX5" fmla="*/ 9443 w 12366"/>
                <a:gd name="connsiteY5" fmla="*/ 0 h 10000"/>
                <a:gd name="connsiteX0" fmla="*/ 3805 w 6728"/>
                <a:gd name="connsiteY0" fmla="*/ 0 h 10000"/>
                <a:gd name="connsiteX1" fmla="*/ 0 w 6728"/>
                <a:gd name="connsiteY1" fmla="*/ 58 h 10000"/>
                <a:gd name="connsiteX2" fmla="*/ 399 w 6728"/>
                <a:gd name="connsiteY2" fmla="*/ 10000 h 10000"/>
                <a:gd name="connsiteX3" fmla="*/ 3805 w 6728"/>
                <a:gd name="connsiteY3" fmla="*/ 10000 h 10000"/>
                <a:gd name="connsiteX4" fmla="*/ 6728 w 6728"/>
                <a:gd name="connsiteY4" fmla="*/ 4950 h 10000"/>
                <a:gd name="connsiteX5" fmla="*/ 3805 w 6728"/>
                <a:gd name="connsiteY5" fmla="*/ 0 h 10000"/>
                <a:gd name="connsiteX0" fmla="*/ 5316 w 9661"/>
                <a:gd name="connsiteY0" fmla="*/ 0 h 10000"/>
                <a:gd name="connsiteX1" fmla="*/ 0 w 9661"/>
                <a:gd name="connsiteY1" fmla="*/ 0 h 10000"/>
                <a:gd name="connsiteX2" fmla="*/ 254 w 9661"/>
                <a:gd name="connsiteY2" fmla="*/ 10000 h 10000"/>
                <a:gd name="connsiteX3" fmla="*/ 5316 w 9661"/>
                <a:gd name="connsiteY3" fmla="*/ 10000 h 10000"/>
                <a:gd name="connsiteX4" fmla="*/ 9661 w 9661"/>
                <a:gd name="connsiteY4" fmla="*/ 4950 h 10000"/>
                <a:gd name="connsiteX5" fmla="*/ 5316 w 9661"/>
                <a:gd name="connsiteY5" fmla="*/ 0 h 10000"/>
                <a:gd name="connsiteX0" fmla="*/ 5503 w 10000"/>
                <a:gd name="connsiteY0" fmla="*/ 0 h 10023"/>
                <a:gd name="connsiteX1" fmla="*/ 0 w 10000"/>
                <a:gd name="connsiteY1" fmla="*/ 0 h 10023"/>
                <a:gd name="connsiteX2" fmla="*/ 88 w 10000"/>
                <a:gd name="connsiteY2" fmla="*/ 10023 h 10023"/>
                <a:gd name="connsiteX3" fmla="*/ 5503 w 10000"/>
                <a:gd name="connsiteY3" fmla="*/ 10000 h 10023"/>
                <a:gd name="connsiteX4" fmla="*/ 10000 w 10000"/>
                <a:gd name="connsiteY4" fmla="*/ 4950 h 10023"/>
                <a:gd name="connsiteX5" fmla="*/ 5503 w 10000"/>
                <a:gd name="connsiteY5" fmla="*/ 0 h 10023"/>
                <a:gd name="connsiteX0" fmla="*/ 5503 w 10000"/>
                <a:gd name="connsiteY0" fmla="*/ 0 h 10000"/>
                <a:gd name="connsiteX1" fmla="*/ 0 w 10000"/>
                <a:gd name="connsiteY1" fmla="*/ 0 h 10000"/>
                <a:gd name="connsiteX2" fmla="*/ 44 w 10000"/>
                <a:gd name="connsiteY2" fmla="*/ 9977 h 10000"/>
                <a:gd name="connsiteX3" fmla="*/ 5503 w 10000"/>
                <a:gd name="connsiteY3" fmla="*/ 10000 h 10000"/>
                <a:gd name="connsiteX4" fmla="*/ 10000 w 10000"/>
                <a:gd name="connsiteY4" fmla="*/ 4950 h 10000"/>
                <a:gd name="connsiteX5" fmla="*/ 5503 w 10000"/>
                <a:gd name="connsiteY5" fmla="*/ 0 h 10000"/>
                <a:gd name="connsiteX0" fmla="*/ 5911 w 10408"/>
                <a:gd name="connsiteY0" fmla="*/ 0 h 10000"/>
                <a:gd name="connsiteX1" fmla="*/ 408 w 10408"/>
                <a:gd name="connsiteY1" fmla="*/ 0 h 10000"/>
                <a:gd name="connsiteX2" fmla="*/ 388 w 10408"/>
                <a:gd name="connsiteY2" fmla="*/ 4522 h 10000"/>
                <a:gd name="connsiteX3" fmla="*/ 452 w 10408"/>
                <a:gd name="connsiteY3" fmla="*/ 9977 h 10000"/>
                <a:gd name="connsiteX4" fmla="*/ 5911 w 10408"/>
                <a:gd name="connsiteY4" fmla="*/ 10000 h 10000"/>
                <a:gd name="connsiteX5" fmla="*/ 10408 w 10408"/>
                <a:gd name="connsiteY5" fmla="*/ 4950 h 10000"/>
                <a:gd name="connsiteX6" fmla="*/ 5911 w 10408"/>
                <a:gd name="connsiteY6" fmla="*/ 0 h 10000"/>
                <a:gd name="connsiteX0" fmla="*/ 13422 w 17919"/>
                <a:gd name="connsiteY0" fmla="*/ 98 h 10098"/>
                <a:gd name="connsiteX1" fmla="*/ 65 w 17919"/>
                <a:gd name="connsiteY1" fmla="*/ 0 h 10098"/>
                <a:gd name="connsiteX2" fmla="*/ 7899 w 17919"/>
                <a:gd name="connsiteY2" fmla="*/ 4620 h 10098"/>
                <a:gd name="connsiteX3" fmla="*/ 7963 w 17919"/>
                <a:gd name="connsiteY3" fmla="*/ 10075 h 10098"/>
                <a:gd name="connsiteX4" fmla="*/ 13422 w 17919"/>
                <a:gd name="connsiteY4" fmla="*/ 10098 h 10098"/>
                <a:gd name="connsiteX5" fmla="*/ 17919 w 17919"/>
                <a:gd name="connsiteY5" fmla="*/ 5048 h 10098"/>
                <a:gd name="connsiteX6" fmla="*/ 13422 w 17919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834 w 17854"/>
                <a:gd name="connsiteY2" fmla="*/ 4620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  <a:gd name="connsiteX0" fmla="*/ 13357 w 17854"/>
                <a:gd name="connsiteY0" fmla="*/ 98 h 10098"/>
                <a:gd name="connsiteX1" fmla="*/ 0 w 17854"/>
                <a:gd name="connsiteY1" fmla="*/ 0 h 10098"/>
                <a:gd name="connsiteX2" fmla="*/ 7799 w 17854"/>
                <a:gd name="connsiteY2" fmla="*/ 6078 h 10098"/>
                <a:gd name="connsiteX3" fmla="*/ 7898 w 17854"/>
                <a:gd name="connsiteY3" fmla="*/ 10075 h 10098"/>
                <a:gd name="connsiteX4" fmla="*/ 13357 w 17854"/>
                <a:gd name="connsiteY4" fmla="*/ 10098 h 10098"/>
                <a:gd name="connsiteX5" fmla="*/ 17854 w 17854"/>
                <a:gd name="connsiteY5" fmla="*/ 5048 h 10098"/>
                <a:gd name="connsiteX6" fmla="*/ 13357 w 17854"/>
                <a:gd name="connsiteY6" fmla="*/ 98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54" h="10098">
                  <a:moveTo>
                    <a:pt x="13357" y="98"/>
                  </a:moveTo>
                  <a:lnTo>
                    <a:pt x="0" y="0"/>
                  </a:lnTo>
                  <a:cubicBezTo>
                    <a:pt x="2443" y="1891"/>
                    <a:pt x="6418" y="5161"/>
                    <a:pt x="7799" y="6078"/>
                  </a:cubicBezTo>
                  <a:cubicBezTo>
                    <a:pt x="7806" y="7741"/>
                    <a:pt x="7840" y="8927"/>
                    <a:pt x="7898" y="10075"/>
                  </a:cubicBezTo>
                  <a:lnTo>
                    <a:pt x="13357" y="10098"/>
                  </a:lnTo>
                  <a:lnTo>
                    <a:pt x="17854" y="5048"/>
                  </a:lnTo>
                  <a:lnTo>
                    <a:pt x="13357" y="98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63000">
                  <a:schemeClr val="accent2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360000" tIns="0" rIns="36000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="" xmlns:a16="http://schemas.microsoft.com/office/drawing/2014/main" id="{E6C723F8-C815-45A0-B467-C3D479F5940A}"/>
              </a:ext>
            </a:extLst>
          </p:cNvPr>
          <p:cNvSpPr txBox="1">
            <a:spLocks/>
          </p:cNvSpPr>
          <p:nvPr/>
        </p:nvSpPr>
        <p:spPr>
          <a:xfrm>
            <a:off x="8061112" y="1676706"/>
            <a:ext cx="1484332" cy="4465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RESPOND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="" xmlns:a16="http://schemas.microsoft.com/office/drawing/2014/main" id="{E6FD9673-6276-44CF-8DDE-37BA8F49923B}"/>
              </a:ext>
            </a:extLst>
          </p:cNvPr>
          <p:cNvSpPr txBox="1">
            <a:spLocks/>
          </p:cNvSpPr>
          <p:nvPr/>
        </p:nvSpPr>
        <p:spPr>
          <a:xfrm>
            <a:off x="8075612" y="2086145"/>
            <a:ext cx="1738810" cy="1565380"/>
          </a:xfrm>
          <a:prstGeom prst="rect">
            <a:avLst/>
          </a:prstGeom>
          <a:solidFill>
            <a:srgbClr val="FFC000"/>
          </a:solidFill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Provide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decision </a:t>
            </a:r>
            <a: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/>
            </a:r>
            <a:b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</a:b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support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services</a:t>
            </a:r>
            <a:endParaRPr lang="en-US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Ensure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ship  to </a:t>
            </a:r>
            <a:r>
              <a:rPr lang="en-US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shore </a:t>
            </a:r>
            <a:r>
              <a:rPr lang="en-US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communications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0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1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4219" y="2533769"/>
            <a:ext cx="45365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Technical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system (hardware and software) provides coverage of GMDSS areas A1, A2, and broadcast information about the safety of shipping by the means of the NAVTEX system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GMDSS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operating center uses all remote radio resources (base stations, transmission and receiving center)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All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communications of the maritime rescue coordination center (MRCC) are being provided by the GMDSS</a:t>
            </a:r>
            <a:endParaRPr lang="bg-BG"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352" y="1691605"/>
            <a:ext cx="4392488" cy="539117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16" y="1043533"/>
            <a:ext cx="8784976" cy="108012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Bulgarian part of the GMDSS, provided by Varna Radio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6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31800" y="2130201"/>
            <a:ext cx="3490502" cy="200967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BPI Co. has build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up one of the most up-to-date vessel traffic management and information system – a base for integrated port electronic information environment</a:t>
            </a:r>
          </a:p>
          <a:p>
            <a:pPr marL="0" indent="0">
              <a:buNone/>
              <a:defRPr/>
            </a:pPr>
            <a:endParaRPr lang="en-US" sz="20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en-US" sz="16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464" y="4796714"/>
            <a:ext cx="34558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 2" panose="05020102010507070707" pitchFamily="18" charset="2"/>
              <a:buNone/>
              <a:defRPr/>
            </a:pPr>
            <a:r>
              <a:rPr lang="en-US" sz="2000" dirty="0">
                <a:solidFill>
                  <a:schemeClr val="accent6"/>
                </a:solidFill>
                <a:latin typeface="+mj-lt"/>
              </a:rPr>
              <a:t>Introduced e-governance in maritime and inland waterway transport – Single Window systems on the sea and river, Port Management System in the sea ports and </a:t>
            </a:r>
            <a:r>
              <a:rPr lang="en-US" sz="2000" dirty="0" smtClean="0">
                <a:solidFill>
                  <a:schemeClr val="accent6"/>
                </a:solidFill>
                <a:latin typeface="+mj-lt"/>
              </a:rPr>
              <a:t>development of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a Port Community System.</a:t>
            </a:r>
          </a:p>
        </p:txBody>
      </p:sp>
      <p:pic>
        <p:nvPicPr>
          <p:cNvPr id="16389" name="Картина 8" descr="C:\Users\Blagovesta\Desktop\Snimki_za_UO_30.04.15\13_02_2015_BC_BURGAS\_DSC14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8" t="16129" r="5418" b="4218"/>
          <a:stretch>
            <a:fillRect/>
          </a:stretch>
        </p:blipFill>
        <p:spPr bwMode="auto">
          <a:xfrm>
            <a:off x="3913249" y="1639183"/>
            <a:ext cx="2687967" cy="24684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Картина 9" descr="C:\Users\Blagovesta\Desktop\Snimki_za_UO_30.04.15\08_04_2015_TEKUSHT_CONTROL_PROVERKA_NA_MYASTO+BC_VARNA\IMG_87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56" t="12411" b="5136"/>
          <a:stretch>
            <a:fillRect/>
          </a:stretch>
        </p:blipFill>
        <p:spPr bwMode="auto">
          <a:xfrm>
            <a:off x="6895952" y="1628358"/>
            <a:ext cx="2708275" cy="2952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7709" y="1093368"/>
            <a:ext cx="9144570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>
                <a:solidFill>
                  <a:schemeClr val="accent6"/>
                </a:solidFill>
              </a:rPr>
              <a:t>Integrated Information Environment in Bulgarian  Ports</a:t>
            </a:r>
            <a:endParaRPr lang="en-GB" altLang="en-US" sz="3300" b="1" dirty="0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45" y="4114677"/>
            <a:ext cx="603723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Untitl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19" y="1893327"/>
            <a:ext cx="42741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 descr="WindWalker + EL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184" y="3203773"/>
            <a:ext cx="5400600" cy="331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5816" y="1147539"/>
            <a:ext cx="9001000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Virtual Aids to Navigation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5239" y="1792610"/>
            <a:ext cx="5109609" cy="197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 2" panose="05020102010507070707" pitchFamily="18" charset="2"/>
              <a:buNone/>
              <a:defRPr/>
            </a:pPr>
            <a:r>
              <a:rPr lang="en-US" sz="16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accent6"/>
                </a:solidFill>
                <a:latin typeface="+mj-lt"/>
              </a:rPr>
              <a:t>Use of AIS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capabilities </a:t>
            </a:r>
            <a:r>
              <a:rPr lang="en-US" b="1" dirty="0">
                <a:solidFill>
                  <a:schemeClr val="accent6"/>
                </a:solidFill>
                <a:latin typeface="+mj-lt"/>
              </a:rPr>
              <a:t>to broadcast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virtual </a:t>
            </a:r>
            <a:r>
              <a:rPr lang="en-US" b="1" dirty="0">
                <a:solidFill>
                  <a:schemeClr val="accent6"/>
                </a:solidFill>
                <a:latin typeface="+mj-lt"/>
              </a:rPr>
              <a:t>and synthetic </a:t>
            </a:r>
            <a:r>
              <a:rPr lang="en-US" b="1" dirty="0" smtClean="0">
                <a:solidFill>
                  <a:schemeClr val="accent6"/>
                </a:solidFill>
                <a:latin typeface="+mj-lt"/>
              </a:rPr>
              <a:t>AtoN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Visualization of AtoN information for new or temporary objects and dangers to navigation directly on the displays of the ship’s navigation systems (ECDIS);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bg-BG" sz="16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  <a:cs typeface="Times New Roman" panose="02020603050405020304" pitchFamily="18" charset="0"/>
              </a:rPr>
              <a:t>Significantly improved awareness of the navigational watch.</a:t>
            </a:r>
            <a:endParaRPr lang="en-US" altLang="bg-BG" sz="1600" dirty="0">
              <a:solidFill>
                <a:schemeClr val="accent6">
                  <a:lumMod val="90000"/>
                  <a:lumOff val="1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359792" y="4514970"/>
            <a:ext cx="3528392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 example of a practical result of using such a system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is the “Mopang” fuel drain operation in the TSS in the approaches of port Burgas: </a:t>
            </a: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 vessel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sank on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30.06.1921 and started leaking fuel oil in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the summer of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2018 in an area of heavy ship traffic.</a:t>
            </a: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After broadcasting the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virtual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and synthetic AtoN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the navigation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situation </a:t>
            </a:r>
            <a:r>
              <a:rPr lang="en-US" altLang="bg-BG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has improved </a:t>
            </a:r>
            <a:r>
              <a:rPr lang="en-US" altLang="bg-BG" sz="16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significantly.</a:t>
            </a:r>
            <a:endParaRPr lang="en-US" altLang="bg-BG" sz="1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5" name="Picture 44" descr="0-02-04-346806d785d5a68fb756d30f3b6e4827baa611f962a6e40752dca37bd3737dda_d07d4b7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4918300"/>
            <a:ext cx="3191025" cy="212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312" y="1660320"/>
            <a:ext cx="5184576" cy="334365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B572684B-E396-46A5-8846-C377E0CA5B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0178" y="3325746"/>
            <a:ext cx="3056278" cy="233992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5433F0FC-B03F-4C2C-9A4F-13C5BAE48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33" y="3812396"/>
            <a:ext cx="3650391" cy="217532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47824" y="1147539"/>
            <a:ext cx="8928992" cy="10081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300" b="1" dirty="0" smtClean="0">
                <a:solidFill>
                  <a:schemeClr val="accent6"/>
                </a:solidFill>
              </a:rPr>
              <a:t>Artificial intelligence in navigation</a:t>
            </a:r>
            <a:br>
              <a:rPr lang="en-US" altLang="en-US" sz="3300" b="1" dirty="0" smtClean="0">
                <a:solidFill>
                  <a:schemeClr val="accent6"/>
                </a:solidFill>
              </a:rPr>
            </a:br>
            <a:endParaRPr lang="en-GB" altLang="en-US" sz="3300" b="1" dirty="0">
              <a:solidFill>
                <a:schemeClr val="accent6"/>
              </a:solidFill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="" xmlns:a16="http://schemas.microsoft.com/office/drawing/2014/main" id="{376EF2CD-EEEC-4F02-B268-CD97A8F3819E}"/>
              </a:ext>
            </a:extLst>
          </p:cNvPr>
          <p:cNvSpPr>
            <a:spLocks noGrp="1"/>
          </p:cNvSpPr>
          <p:nvPr/>
        </p:nvSpPr>
        <p:spPr>
          <a:xfrm>
            <a:off x="510245" y="5668665"/>
            <a:ext cx="4059457" cy="11670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0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20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000" indent="-27432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6pPr>
            <a:lvl7pPr marL="169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7pPr>
            <a:lvl8pPr marL="187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8pPr>
            <a:lvl9pPr marL="208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Track Predictor</a:t>
            </a: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COLREG Warning</a:t>
            </a:r>
            <a:endParaRPr lang="ru-RU" sz="1600" b="1" dirty="0">
              <a:solidFill>
                <a:srgbClr val="002060"/>
              </a:solidFill>
              <a:latin typeface="+mj-lt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Active Decision Support</a:t>
            </a: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STC Operator approval</a:t>
            </a:r>
          </a:p>
          <a:p>
            <a:r>
              <a:rPr lang="en-US" sz="1600" b="1" dirty="0">
                <a:solidFill>
                  <a:srgbClr val="002060"/>
                </a:solidFill>
                <a:latin typeface="+mj-lt"/>
              </a:rPr>
              <a:t>Delivery of recommendation to Vessel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5893" y="2763932"/>
            <a:ext cx="32903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2060"/>
                </a:solidFill>
                <a:latin typeface="+mj-lt"/>
              </a:rPr>
              <a:t>Berth-to-Berth Traffic Control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2060"/>
                </a:solidFill>
                <a:latin typeface="+mj-lt"/>
              </a:rPr>
              <a:t>Long Range Monitoring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2060"/>
                </a:solidFill>
                <a:latin typeface="+mj-lt"/>
              </a:rPr>
              <a:t>E-Navigation approach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2060"/>
                </a:solidFill>
                <a:latin typeface="+mj-lt"/>
              </a:rPr>
              <a:t>Active decision support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2060"/>
                </a:solidFill>
                <a:latin typeface="+mj-lt"/>
              </a:rPr>
              <a:t>Modern technologies </a:t>
            </a:r>
            <a:r>
              <a:rPr lang="en-US" sz="1600" dirty="0">
                <a:solidFill>
                  <a:srgbClr val="002060"/>
                </a:solidFill>
                <a:latin typeface="+mj-lt"/>
              </a:rPr>
              <a:t/>
            </a:r>
            <a:br>
              <a:rPr lang="en-US" sz="1600" dirty="0">
                <a:solidFill>
                  <a:srgbClr val="002060"/>
                </a:solidFill>
                <a:latin typeface="+mj-lt"/>
              </a:rPr>
            </a:br>
            <a:r>
              <a:rPr lang="en-US" sz="1600" dirty="0">
                <a:solidFill>
                  <a:srgbClr val="002060"/>
                </a:solidFill>
                <a:latin typeface="+mj-lt"/>
              </a:rPr>
              <a:t>(i.e. machine learning, big data analytics)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="" xmlns:a16="http://schemas.microsoft.com/office/drawing/2014/main" id="{22E3952C-94C8-4012-AACC-6BB50C961442}"/>
              </a:ext>
            </a:extLst>
          </p:cNvPr>
          <p:cNvSpPr>
            <a:spLocks noGrp="1"/>
          </p:cNvSpPr>
          <p:nvPr/>
        </p:nvSpPr>
        <p:spPr bwMode="ltGray">
          <a:xfrm>
            <a:off x="415893" y="2201934"/>
            <a:ext cx="3348536" cy="495108"/>
          </a:xfrm>
          <a:custGeom>
            <a:avLst/>
            <a:gdLst>
              <a:gd name="connsiteX0" fmla="*/ 0 w 4463369"/>
              <a:gd name="connsiteY0" fmla="*/ 423863 h 423863"/>
              <a:gd name="connsiteX1" fmla="*/ 247481 w 4463369"/>
              <a:gd name="connsiteY1" fmla="*/ 0 h 423863"/>
              <a:gd name="connsiteX2" fmla="*/ 4463369 w 4463369"/>
              <a:gd name="connsiteY2" fmla="*/ 0 h 423863"/>
              <a:gd name="connsiteX3" fmla="*/ 4215888 w 4463369"/>
              <a:gd name="connsiteY3" fmla="*/ 423863 h 423863"/>
              <a:gd name="connsiteX4" fmla="*/ 0 w 4463369"/>
              <a:gd name="connsiteY4" fmla="*/ 423863 h 423863"/>
              <a:gd name="connsiteX0" fmla="*/ 0 w 4223883"/>
              <a:gd name="connsiteY0" fmla="*/ 412978 h 423863"/>
              <a:gd name="connsiteX1" fmla="*/ 7995 w 4223883"/>
              <a:gd name="connsiteY1" fmla="*/ 0 h 423863"/>
              <a:gd name="connsiteX2" fmla="*/ 4223883 w 4223883"/>
              <a:gd name="connsiteY2" fmla="*/ 0 h 423863"/>
              <a:gd name="connsiteX3" fmla="*/ 3976402 w 4223883"/>
              <a:gd name="connsiteY3" fmla="*/ 423863 h 423863"/>
              <a:gd name="connsiteX4" fmla="*/ 0 w 4223883"/>
              <a:gd name="connsiteY4" fmla="*/ 412978 h 423863"/>
              <a:gd name="connsiteX0" fmla="*/ 0 w 4223883"/>
              <a:gd name="connsiteY0" fmla="*/ 412978 h 435062"/>
              <a:gd name="connsiteX1" fmla="*/ 7995 w 4223883"/>
              <a:gd name="connsiteY1" fmla="*/ 0 h 435062"/>
              <a:gd name="connsiteX2" fmla="*/ 4223883 w 4223883"/>
              <a:gd name="connsiteY2" fmla="*/ 0 h 435062"/>
              <a:gd name="connsiteX3" fmla="*/ 4118977 w 4223883"/>
              <a:gd name="connsiteY3" fmla="*/ 435062 h 435062"/>
              <a:gd name="connsiteX4" fmla="*/ 0 w 4223883"/>
              <a:gd name="connsiteY4" fmla="*/ 412978 h 435062"/>
              <a:gd name="connsiteX0" fmla="*/ 0 w 4251763"/>
              <a:gd name="connsiteY0" fmla="*/ 412978 h 435062"/>
              <a:gd name="connsiteX1" fmla="*/ 7995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12978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20522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20522 h 435062"/>
              <a:gd name="connsiteX0" fmla="*/ 0 w 4251763"/>
              <a:gd name="connsiteY0" fmla="*/ 438123 h 438123"/>
              <a:gd name="connsiteX1" fmla="*/ 1347 w 4251763"/>
              <a:gd name="connsiteY1" fmla="*/ 0 h 438123"/>
              <a:gd name="connsiteX2" fmla="*/ 4251763 w 4251763"/>
              <a:gd name="connsiteY2" fmla="*/ 3266 h 438123"/>
              <a:gd name="connsiteX3" fmla="*/ 4118977 w 4251763"/>
              <a:gd name="connsiteY3" fmla="*/ 435062 h 438123"/>
              <a:gd name="connsiteX4" fmla="*/ 0 w 4251763"/>
              <a:gd name="connsiteY4" fmla="*/ 438123 h 438123"/>
              <a:gd name="connsiteX0" fmla="*/ 0 w 4251763"/>
              <a:gd name="connsiteY0" fmla="*/ 433093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33093 h 435062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29827 h 429827"/>
              <a:gd name="connsiteX1" fmla="*/ 1347 w 4251763"/>
              <a:gd name="connsiteY1" fmla="*/ 6792 h 429827"/>
              <a:gd name="connsiteX2" fmla="*/ 4251763 w 4251763"/>
              <a:gd name="connsiteY2" fmla="*/ 0 h 429827"/>
              <a:gd name="connsiteX3" fmla="*/ 4118977 w 4251763"/>
              <a:gd name="connsiteY3" fmla="*/ 429282 h 429827"/>
              <a:gd name="connsiteX4" fmla="*/ 0 w 4251763"/>
              <a:gd name="connsiteY4" fmla="*/ 429827 h 429827"/>
              <a:gd name="connsiteX0" fmla="*/ 0 w 4251763"/>
              <a:gd name="connsiteY0" fmla="*/ 430579 h 430579"/>
              <a:gd name="connsiteX1" fmla="*/ 4671 w 4251763"/>
              <a:gd name="connsiteY1" fmla="*/ 0 h 430579"/>
              <a:gd name="connsiteX2" fmla="*/ 4251763 w 4251763"/>
              <a:gd name="connsiteY2" fmla="*/ 752 h 430579"/>
              <a:gd name="connsiteX3" fmla="*/ 4118977 w 4251763"/>
              <a:gd name="connsiteY3" fmla="*/ 430034 h 430579"/>
              <a:gd name="connsiteX4" fmla="*/ 0 w 4251763"/>
              <a:gd name="connsiteY4" fmla="*/ 430579 h 430579"/>
              <a:gd name="connsiteX0" fmla="*/ 1975 w 4253738"/>
              <a:gd name="connsiteY0" fmla="*/ 429827 h 429827"/>
              <a:gd name="connsiteX1" fmla="*/ 0 w 4253738"/>
              <a:gd name="connsiteY1" fmla="*/ 4278 h 429827"/>
              <a:gd name="connsiteX2" fmla="*/ 4253738 w 4253738"/>
              <a:gd name="connsiteY2" fmla="*/ 0 h 429827"/>
              <a:gd name="connsiteX3" fmla="*/ 4120952 w 4253738"/>
              <a:gd name="connsiteY3" fmla="*/ 429282 h 429827"/>
              <a:gd name="connsiteX4" fmla="*/ 1975 w 4253738"/>
              <a:gd name="connsiteY4" fmla="*/ 429827 h 429827"/>
              <a:gd name="connsiteX0" fmla="*/ 1975 w 4253738"/>
              <a:gd name="connsiteY0" fmla="*/ 430579 h 430579"/>
              <a:gd name="connsiteX1" fmla="*/ 0 w 4253738"/>
              <a:gd name="connsiteY1" fmla="*/ 0 h 430579"/>
              <a:gd name="connsiteX2" fmla="*/ 4253738 w 4253738"/>
              <a:gd name="connsiteY2" fmla="*/ 752 h 430579"/>
              <a:gd name="connsiteX3" fmla="*/ 4120952 w 4253738"/>
              <a:gd name="connsiteY3" fmla="*/ 430034 h 430579"/>
              <a:gd name="connsiteX4" fmla="*/ 1975 w 4253738"/>
              <a:gd name="connsiteY4" fmla="*/ 430579 h 43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3738" h="430579">
                <a:moveTo>
                  <a:pt x="1975" y="430579"/>
                </a:moveTo>
                <a:cubicBezTo>
                  <a:pt x="1317" y="288729"/>
                  <a:pt x="658" y="141850"/>
                  <a:pt x="0" y="0"/>
                </a:cubicBezTo>
                <a:lnTo>
                  <a:pt x="4253738" y="752"/>
                </a:lnTo>
                <a:lnTo>
                  <a:pt x="4120952" y="430034"/>
                </a:lnTo>
                <a:lnTo>
                  <a:pt x="1975" y="430579"/>
                </a:lnTo>
                <a:close/>
              </a:path>
            </a:pathLst>
          </a:custGeom>
          <a:solidFill>
            <a:srgbClr val="004A6B"/>
          </a:solidFill>
          <a:ln>
            <a:noFill/>
          </a:ln>
        </p:spPr>
        <p:txBody>
          <a:bodyPr vert="horz" wrap="none" lIns="288000" tIns="108000" rIns="288000" bIns="108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6pPr>
            <a:lvl7pPr marL="169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7pPr>
            <a:lvl8pPr marL="187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8pPr>
            <a:lvl9pPr marL="208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2">
                    <a:lumMod val="10000"/>
                    <a:lumOff val="90000"/>
                  </a:schemeClr>
                </a:solidFill>
                <a:latin typeface="+mj-lt"/>
              </a:rPr>
              <a:t>Next VTS Generation</a:t>
            </a:r>
            <a:endParaRPr lang="en-US" sz="2000" dirty="0">
              <a:solidFill>
                <a:schemeClr val="tx2">
                  <a:lumMod val="10000"/>
                  <a:lumOff val="90000"/>
                </a:schemeClr>
              </a:solidFill>
              <a:latin typeface="+mj-lt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384" y="5003973"/>
            <a:ext cx="3493448" cy="2232248"/>
          </a:xfrm>
          <a:prstGeom prst="rect">
            <a:avLst/>
          </a:prstGeom>
        </p:spPr>
      </p:pic>
      <p:sp>
        <p:nvSpPr>
          <p:cNvPr id="55" name="Текст 5">
            <a:extLst>
              <a:ext uri="{FF2B5EF4-FFF2-40B4-BE49-F238E27FC236}">
                <a16:creationId xmlns="" xmlns:a16="http://schemas.microsoft.com/office/drawing/2014/main" id="{22E3952C-94C8-4012-AACC-6BB50C961442}"/>
              </a:ext>
            </a:extLst>
          </p:cNvPr>
          <p:cNvSpPr>
            <a:spLocks noGrp="1"/>
          </p:cNvSpPr>
          <p:nvPr/>
        </p:nvSpPr>
        <p:spPr bwMode="ltGray">
          <a:xfrm>
            <a:off x="510245" y="5027283"/>
            <a:ext cx="3120910" cy="495108"/>
          </a:xfrm>
          <a:custGeom>
            <a:avLst/>
            <a:gdLst>
              <a:gd name="connsiteX0" fmla="*/ 0 w 4463369"/>
              <a:gd name="connsiteY0" fmla="*/ 423863 h 423863"/>
              <a:gd name="connsiteX1" fmla="*/ 247481 w 4463369"/>
              <a:gd name="connsiteY1" fmla="*/ 0 h 423863"/>
              <a:gd name="connsiteX2" fmla="*/ 4463369 w 4463369"/>
              <a:gd name="connsiteY2" fmla="*/ 0 h 423863"/>
              <a:gd name="connsiteX3" fmla="*/ 4215888 w 4463369"/>
              <a:gd name="connsiteY3" fmla="*/ 423863 h 423863"/>
              <a:gd name="connsiteX4" fmla="*/ 0 w 4463369"/>
              <a:gd name="connsiteY4" fmla="*/ 423863 h 423863"/>
              <a:gd name="connsiteX0" fmla="*/ 0 w 4223883"/>
              <a:gd name="connsiteY0" fmla="*/ 412978 h 423863"/>
              <a:gd name="connsiteX1" fmla="*/ 7995 w 4223883"/>
              <a:gd name="connsiteY1" fmla="*/ 0 h 423863"/>
              <a:gd name="connsiteX2" fmla="*/ 4223883 w 4223883"/>
              <a:gd name="connsiteY2" fmla="*/ 0 h 423863"/>
              <a:gd name="connsiteX3" fmla="*/ 3976402 w 4223883"/>
              <a:gd name="connsiteY3" fmla="*/ 423863 h 423863"/>
              <a:gd name="connsiteX4" fmla="*/ 0 w 4223883"/>
              <a:gd name="connsiteY4" fmla="*/ 412978 h 423863"/>
              <a:gd name="connsiteX0" fmla="*/ 0 w 4223883"/>
              <a:gd name="connsiteY0" fmla="*/ 412978 h 435062"/>
              <a:gd name="connsiteX1" fmla="*/ 7995 w 4223883"/>
              <a:gd name="connsiteY1" fmla="*/ 0 h 435062"/>
              <a:gd name="connsiteX2" fmla="*/ 4223883 w 4223883"/>
              <a:gd name="connsiteY2" fmla="*/ 0 h 435062"/>
              <a:gd name="connsiteX3" fmla="*/ 4118977 w 4223883"/>
              <a:gd name="connsiteY3" fmla="*/ 435062 h 435062"/>
              <a:gd name="connsiteX4" fmla="*/ 0 w 4223883"/>
              <a:gd name="connsiteY4" fmla="*/ 412978 h 435062"/>
              <a:gd name="connsiteX0" fmla="*/ 0 w 4251763"/>
              <a:gd name="connsiteY0" fmla="*/ 412978 h 435062"/>
              <a:gd name="connsiteX1" fmla="*/ 7995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12978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12978 h 435062"/>
              <a:gd name="connsiteX0" fmla="*/ 0 w 4251763"/>
              <a:gd name="connsiteY0" fmla="*/ 420522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20522 h 435062"/>
              <a:gd name="connsiteX0" fmla="*/ 0 w 4251763"/>
              <a:gd name="connsiteY0" fmla="*/ 438123 h 438123"/>
              <a:gd name="connsiteX1" fmla="*/ 1347 w 4251763"/>
              <a:gd name="connsiteY1" fmla="*/ 0 h 438123"/>
              <a:gd name="connsiteX2" fmla="*/ 4251763 w 4251763"/>
              <a:gd name="connsiteY2" fmla="*/ 3266 h 438123"/>
              <a:gd name="connsiteX3" fmla="*/ 4118977 w 4251763"/>
              <a:gd name="connsiteY3" fmla="*/ 435062 h 438123"/>
              <a:gd name="connsiteX4" fmla="*/ 0 w 4251763"/>
              <a:gd name="connsiteY4" fmla="*/ 438123 h 438123"/>
              <a:gd name="connsiteX0" fmla="*/ 0 w 4251763"/>
              <a:gd name="connsiteY0" fmla="*/ 433093 h 435062"/>
              <a:gd name="connsiteX1" fmla="*/ 1347 w 4251763"/>
              <a:gd name="connsiteY1" fmla="*/ 0 h 435062"/>
              <a:gd name="connsiteX2" fmla="*/ 4251763 w 4251763"/>
              <a:gd name="connsiteY2" fmla="*/ 3266 h 435062"/>
              <a:gd name="connsiteX3" fmla="*/ 4118977 w 4251763"/>
              <a:gd name="connsiteY3" fmla="*/ 435062 h 435062"/>
              <a:gd name="connsiteX4" fmla="*/ 0 w 4251763"/>
              <a:gd name="connsiteY4" fmla="*/ 433093 h 435062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33093 h 433093"/>
              <a:gd name="connsiteX1" fmla="*/ 1347 w 4251763"/>
              <a:gd name="connsiteY1" fmla="*/ 0 h 433093"/>
              <a:gd name="connsiteX2" fmla="*/ 4251763 w 4251763"/>
              <a:gd name="connsiteY2" fmla="*/ 3266 h 433093"/>
              <a:gd name="connsiteX3" fmla="*/ 4118977 w 4251763"/>
              <a:gd name="connsiteY3" fmla="*/ 432548 h 433093"/>
              <a:gd name="connsiteX4" fmla="*/ 0 w 4251763"/>
              <a:gd name="connsiteY4" fmla="*/ 433093 h 433093"/>
              <a:gd name="connsiteX0" fmla="*/ 0 w 4251763"/>
              <a:gd name="connsiteY0" fmla="*/ 429827 h 429827"/>
              <a:gd name="connsiteX1" fmla="*/ 1347 w 4251763"/>
              <a:gd name="connsiteY1" fmla="*/ 6792 h 429827"/>
              <a:gd name="connsiteX2" fmla="*/ 4251763 w 4251763"/>
              <a:gd name="connsiteY2" fmla="*/ 0 h 429827"/>
              <a:gd name="connsiteX3" fmla="*/ 4118977 w 4251763"/>
              <a:gd name="connsiteY3" fmla="*/ 429282 h 429827"/>
              <a:gd name="connsiteX4" fmla="*/ 0 w 4251763"/>
              <a:gd name="connsiteY4" fmla="*/ 429827 h 429827"/>
              <a:gd name="connsiteX0" fmla="*/ 0 w 4251763"/>
              <a:gd name="connsiteY0" fmla="*/ 430579 h 430579"/>
              <a:gd name="connsiteX1" fmla="*/ 4671 w 4251763"/>
              <a:gd name="connsiteY1" fmla="*/ 0 h 430579"/>
              <a:gd name="connsiteX2" fmla="*/ 4251763 w 4251763"/>
              <a:gd name="connsiteY2" fmla="*/ 752 h 430579"/>
              <a:gd name="connsiteX3" fmla="*/ 4118977 w 4251763"/>
              <a:gd name="connsiteY3" fmla="*/ 430034 h 430579"/>
              <a:gd name="connsiteX4" fmla="*/ 0 w 4251763"/>
              <a:gd name="connsiteY4" fmla="*/ 430579 h 430579"/>
              <a:gd name="connsiteX0" fmla="*/ 1975 w 4253738"/>
              <a:gd name="connsiteY0" fmla="*/ 429827 h 429827"/>
              <a:gd name="connsiteX1" fmla="*/ 0 w 4253738"/>
              <a:gd name="connsiteY1" fmla="*/ 4278 h 429827"/>
              <a:gd name="connsiteX2" fmla="*/ 4253738 w 4253738"/>
              <a:gd name="connsiteY2" fmla="*/ 0 h 429827"/>
              <a:gd name="connsiteX3" fmla="*/ 4120952 w 4253738"/>
              <a:gd name="connsiteY3" fmla="*/ 429282 h 429827"/>
              <a:gd name="connsiteX4" fmla="*/ 1975 w 4253738"/>
              <a:gd name="connsiteY4" fmla="*/ 429827 h 429827"/>
              <a:gd name="connsiteX0" fmla="*/ 1975 w 4253738"/>
              <a:gd name="connsiteY0" fmla="*/ 430579 h 430579"/>
              <a:gd name="connsiteX1" fmla="*/ 0 w 4253738"/>
              <a:gd name="connsiteY1" fmla="*/ 0 h 430579"/>
              <a:gd name="connsiteX2" fmla="*/ 4253738 w 4253738"/>
              <a:gd name="connsiteY2" fmla="*/ 752 h 430579"/>
              <a:gd name="connsiteX3" fmla="*/ 4120952 w 4253738"/>
              <a:gd name="connsiteY3" fmla="*/ 430034 h 430579"/>
              <a:gd name="connsiteX4" fmla="*/ 1975 w 4253738"/>
              <a:gd name="connsiteY4" fmla="*/ 430579 h 43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3738" h="430579">
                <a:moveTo>
                  <a:pt x="1975" y="430579"/>
                </a:moveTo>
                <a:cubicBezTo>
                  <a:pt x="1317" y="288729"/>
                  <a:pt x="658" y="141850"/>
                  <a:pt x="0" y="0"/>
                </a:cubicBezTo>
                <a:lnTo>
                  <a:pt x="4253738" y="752"/>
                </a:lnTo>
                <a:lnTo>
                  <a:pt x="4120952" y="430034"/>
                </a:lnTo>
                <a:lnTo>
                  <a:pt x="1975" y="430579"/>
                </a:lnTo>
                <a:close/>
              </a:path>
            </a:pathLst>
          </a:custGeom>
          <a:solidFill>
            <a:srgbClr val="004A6B"/>
          </a:solidFill>
          <a:ln>
            <a:noFill/>
          </a:ln>
        </p:spPr>
        <p:txBody>
          <a:bodyPr vert="horz" wrap="none" lIns="288000" tIns="108000" rIns="288000" bIns="108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4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6pPr>
            <a:lvl7pPr marL="169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7pPr>
            <a:lvl8pPr marL="1872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8pPr>
            <a:lvl9pPr marL="2088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2">
                    <a:lumMod val="10000"/>
                    <a:lumOff val="90000"/>
                  </a:schemeClr>
                </a:solidFill>
                <a:latin typeface="+mj-lt"/>
              </a:rPr>
              <a:t>STC SAFETY MODULE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idx="4294967295"/>
          </p:nvPr>
        </p:nvSpPr>
        <p:spPr>
          <a:xfrm>
            <a:off x="720848" y="1331565"/>
            <a:ext cx="9144000" cy="936104"/>
          </a:xfrm>
          <a:extLst/>
        </p:spPr>
        <p:txBody>
          <a:bodyPr>
            <a:noAutofit/>
            <a:sp3d prstMaterial="softEdge">
              <a:bevelT w="0" h="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3300" b="1" dirty="0">
                <a:solidFill>
                  <a:schemeClr val="accent5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R</a:t>
            </a:r>
            <a:r>
              <a:rPr lang="en-US" sz="3300" b="1" dirty="0" smtClean="0">
                <a:solidFill>
                  <a:schemeClr val="accent5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esult of the safety, environmental and electronic  governance  policy  of  </a:t>
            </a:r>
            <a:r>
              <a:rPr lang="en-US" sz="3300" b="1" dirty="0">
                <a:solidFill>
                  <a:schemeClr val="accent5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BPI Co</a:t>
            </a:r>
            <a:r>
              <a:rPr lang="en-US" sz="3300" b="1" dirty="0" smtClean="0">
                <a:solidFill>
                  <a:schemeClr val="accent5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.</a:t>
            </a:r>
            <a:endParaRPr lang="bg-BG" sz="3300" b="1" dirty="0">
              <a:solidFill>
                <a:schemeClr val="accent5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75816" y="3131765"/>
            <a:ext cx="9144000" cy="2223045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18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safety of navigation and improved protection of human life at sea</a:t>
            </a:r>
            <a:r>
              <a:rPr lang="bg-BG" sz="18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;</a:t>
            </a:r>
            <a:endParaRPr lang="en-GB" sz="18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  <a:p>
            <a:pPr algn="just"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18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environmental protection</a:t>
            </a:r>
            <a:r>
              <a:rPr lang="en-US" sz="18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;</a:t>
            </a:r>
            <a:endParaRPr lang="en-GB" sz="18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  <a:p>
            <a:pPr algn="just"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18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b2g dialogue for enhanced law enforcement and improved safety and security of the ports</a:t>
            </a:r>
            <a:r>
              <a:rPr lang="en-US" sz="18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;</a:t>
            </a:r>
            <a:endParaRPr lang="en-GB" sz="18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  <a:p>
            <a:pPr algn="just" defTabSz="914400">
              <a:spcAft>
                <a:spcPts val="1200"/>
              </a:spcAft>
              <a:buClr>
                <a:schemeClr val="accent4">
                  <a:lumMod val="50000"/>
                </a:schemeClr>
              </a:buClr>
            </a:pPr>
            <a:r>
              <a:rPr lang="en-US" sz="18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Improved efficiency and </a:t>
            </a:r>
            <a:r>
              <a:rPr lang="en-US" sz="1800" dirty="0" smtClean="0">
                <a:solidFill>
                  <a:srgbClr val="0F6FC6">
                    <a:lumMod val="50000"/>
                  </a:srgbClr>
                </a:solidFill>
                <a:latin typeface="+mj-lt"/>
              </a:rPr>
              <a:t>competitiveness </a:t>
            </a:r>
            <a:r>
              <a:rPr lang="en-US" sz="1800" dirty="0">
                <a:solidFill>
                  <a:srgbClr val="0F6FC6">
                    <a:lumMod val="50000"/>
                  </a:srgbClr>
                </a:solidFill>
                <a:latin typeface="+mj-lt"/>
              </a:rPr>
              <a:t>of Bulgarian ports.</a:t>
            </a:r>
            <a:endParaRPr lang="en-GB" sz="1800" dirty="0">
              <a:solidFill>
                <a:srgbClr val="0F6FC6">
                  <a:lumMod val="50000"/>
                </a:srgbClr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" y="74618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736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7" y="3947801"/>
            <a:ext cx="5616377" cy="3700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07" y="-12833"/>
            <a:ext cx="10097232" cy="46567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07" y="4643933"/>
            <a:ext cx="5200935" cy="299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5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23853"/>
            <a:ext cx="10080625" cy="3695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2"/>
            <a:ext cx="5688384" cy="3921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73" y="2492"/>
            <a:ext cx="4885151" cy="392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3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650" y="3887919"/>
            <a:ext cx="4880975" cy="36717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62" y="0"/>
            <a:ext cx="10098087" cy="40549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62" y="4054955"/>
            <a:ext cx="5383017" cy="350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7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32200" y="4859957"/>
            <a:ext cx="50605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bg-BG" sz="6000" b="1" dirty="0" smtClean="0">
                <a:solidFill>
                  <a:srgbClr val="0F6FC6">
                    <a:lumMod val="50000"/>
                  </a:srgbClr>
                </a:solidFill>
                <a:latin typeface="Cambria" panose="02040503050406030204" pitchFamily="18" charset="0"/>
              </a:rPr>
              <a:t>THANK YOU! </a:t>
            </a:r>
            <a:endParaRPr lang="en-GB" sz="6000" dirty="0">
              <a:latin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544" y="251445"/>
            <a:ext cx="2592288" cy="5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719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2">
      <a:dk1>
        <a:srgbClr val="000000"/>
      </a:dk1>
      <a:lt1>
        <a:srgbClr val="031E37"/>
      </a:lt1>
      <a:dk2>
        <a:srgbClr val="031E37"/>
      </a:dk2>
      <a:lt2>
        <a:srgbClr val="031E37"/>
      </a:lt2>
      <a:accent1>
        <a:srgbClr val="FFC000"/>
      </a:accent1>
      <a:accent2>
        <a:srgbClr val="053561"/>
      </a:accent2>
      <a:accent3>
        <a:srgbClr val="FFE599"/>
      </a:accent3>
      <a:accent4>
        <a:srgbClr val="053561"/>
      </a:accent4>
      <a:accent5>
        <a:srgbClr val="031E37"/>
      </a:accent5>
      <a:accent6>
        <a:srgbClr val="052E53"/>
      </a:accent6>
      <a:hlink>
        <a:srgbClr val="052E53"/>
      </a:hlink>
      <a:folHlink>
        <a:srgbClr val="031E37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3050</TotalTime>
  <Words>832</Words>
  <Application>Microsoft Office PowerPoint</Application>
  <PresentationFormat>Custom</PresentationFormat>
  <Paragraphs>129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Microsoft YaHei</vt:lpstr>
      <vt:lpstr>Arial</vt:lpstr>
      <vt:lpstr>Calibri</vt:lpstr>
      <vt:lpstr>Cambria</vt:lpstr>
      <vt:lpstr>Constantia</vt:lpstr>
      <vt:lpstr>Segoe UI</vt:lpstr>
      <vt:lpstr>Times New Roman</vt:lpstr>
      <vt:lpstr>Verdana</vt:lpstr>
      <vt:lpstr>Wingdings</vt:lpstr>
      <vt:lpstr>Wingdings 2</vt:lpstr>
      <vt:lpstr>Flow</vt:lpstr>
      <vt:lpstr>1_Flow</vt:lpstr>
      <vt:lpstr> “Aids to Navigation and Vessel Traffic Services in Bulgaria”</vt:lpstr>
      <vt:lpstr>Geographical location of Bulgaria </vt:lpstr>
      <vt:lpstr>Ancient add modern routes </vt:lpstr>
      <vt:lpstr>Bulgarian Black Sea and Danube River Ports </vt:lpstr>
      <vt:lpstr>Bulgarian Ports Infrastructure Company</vt:lpstr>
      <vt:lpstr>Port of Burgas </vt:lpstr>
      <vt:lpstr>Port of Burgas Water Area </vt:lpstr>
      <vt:lpstr>Port of Burgas Branch </vt:lpstr>
      <vt:lpstr>Port of Varna </vt:lpstr>
      <vt:lpstr>Port of Varna Water Area </vt:lpstr>
      <vt:lpstr>Port of Varna Branch </vt:lpstr>
      <vt:lpstr>Aids to Navigation in Bulgarian Ports </vt:lpstr>
      <vt:lpstr>Vessel Traffic Services Authority</vt:lpstr>
      <vt:lpstr>Integrated system for safety of navigation </vt:lpstr>
      <vt:lpstr>Bulgarian part of the GMDSS, provided by Varna Radio</vt:lpstr>
      <vt:lpstr>Integrated Information Environment in Bulgarian  Ports</vt:lpstr>
      <vt:lpstr>Virtual Aids to Navigation </vt:lpstr>
      <vt:lpstr>Artificial intelligence in navigation </vt:lpstr>
      <vt:lpstr>Result of the safety, environmental and electronic  governance  policy  of  BPI Co.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 of Burgas</dc:title>
  <dc:creator>Alexander Georgiev</dc:creator>
  <cp:lastModifiedBy>Neli Velinova</cp:lastModifiedBy>
  <cp:revision>414</cp:revision>
  <cp:lastPrinted>2016-09-14T09:36:35Z</cp:lastPrinted>
  <dcterms:created xsi:type="dcterms:W3CDTF">2016-09-14T08:02:08Z</dcterms:created>
  <dcterms:modified xsi:type="dcterms:W3CDTF">2022-06-22T11:48:35Z</dcterms:modified>
</cp:coreProperties>
</file>