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2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4925"/>
            <a:ext cx="1619250" cy="1412875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2234208"/>
            <a:ext cx="9129712" cy="287119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Handwriting" pitchFamily="66" charset="0"/>
                <a:ea typeface="+mn-ea"/>
                <a:cs typeface="+mn-cs"/>
              </a:rPr>
              <a:t>KNRIN – 2014/108164 Norway Grants 2009 – 2014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altLang="bg-BG" sz="2000" b="1" dirty="0" smtClean="0">
              <a:latin typeface="Lucida Handwriting" pitchFamily="66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bg-BG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r>
              <a:rPr kumimoji="0" lang="ru-RU" alt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Мониторинг и </a:t>
            </a:r>
            <a:r>
              <a:rPr kumimoji="0" lang="ru-RU" alt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информационна система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   </a:t>
            </a:r>
            <a:r>
              <a:rPr kumimoji="0" lang="ru-RU" alt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за Черно </a:t>
            </a:r>
            <a:r>
              <a:rPr kumimoji="0" lang="ru-RU" alt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море</a:t>
            </a:r>
            <a:endParaRPr kumimoji="0" lang="bg-BG" altLang="bg-BG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95400" y="152400"/>
            <a:ext cx="77581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altLang="bg-BG" sz="4000" b="1" dirty="0" smtClean="0">
                <a:solidFill>
                  <a:schemeClr val="tx2">
                    <a:lumMod val="50000"/>
                  </a:schemeClr>
                </a:solidFill>
                <a:latin typeface="KodchiangUPC" pitchFamily="18" charset="-34"/>
                <a:cs typeface="KodchiangUPC" pitchFamily="18" charset="-34"/>
              </a:rPr>
              <a:t>Държавно предприятие „Пристанищна инфраструктура“</a:t>
            </a:r>
            <a:r>
              <a:rPr lang="en-US" altLang="bg-BG" sz="4000" b="1" dirty="0" smtClean="0">
                <a:solidFill>
                  <a:schemeClr val="tx2">
                    <a:lumMod val="50000"/>
                  </a:schemeClr>
                </a:solidFill>
                <a:latin typeface="KodchiangUPC" pitchFamily="18" charset="-34"/>
                <a:cs typeface="KodchiangUPC" pitchFamily="18" charset="-34"/>
              </a:rPr>
              <a:t> </a:t>
            </a:r>
            <a:endParaRPr lang="bg-BG" altLang="bg-BG" sz="4000" dirty="0">
              <a:solidFill>
                <a:schemeClr val="tx2">
                  <a:lumMod val="50000"/>
                </a:schemeClr>
              </a:solidFill>
              <a:latin typeface="Lucida Handwriting" pitchFamily="66" charset="0"/>
              <a:cs typeface="KodchiangUPC" pitchFamily="18" charset="-34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21771" y="6096000"/>
            <a:ext cx="69789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bg-BG" sz="1800" dirty="0" smtClean="0"/>
              <a:t>Александър Добрев – </a:t>
            </a:r>
            <a:r>
              <a:rPr lang="bg-BG" sz="1800" i="1" dirty="0" smtClean="0"/>
              <a:t>експерт </a:t>
            </a:r>
            <a:r>
              <a:rPr lang="bg-BG" sz="1800" i="1" dirty="0" smtClean="0"/>
              <a:t>„Информационни технологии“</a:t>
            </a:r>
            <a:endParaRPr lang="en-US" sz="1800" i="1" dirty="0" smtClean="0"/>
          </a:p>
          <a:p>
            <a:r>
              <a:rPr lang="bg-BG" altLang="bg-BG" sz="1800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ДП „Пристанищна </a:t>
            </a:r>
            <a:r>
              <a:rPr lang="bg-BG" altLang="bg-BG" sz="1800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инфраструктура</a:t>
            </a:r>
            <a:r>
              <a:rPr lang="bg-BG" altLang="bg-BG" sz="1800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“</a:t>
            </a:r>
            <a:endParaRPr lang="bg-BG" altLang="bg-BG" sz="1800" i="1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4495800"/>
            <a:ext cx="2514162" cy="68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43000" y="152400"/>
            <a:ext cx="6938963" cy="2057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altLang="bg-BG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KNRIN – 2014/108164 Norway Grants 2009 – 2014</a:t>
            </a:r>
            <a:br>
              <a:rPr lang="ru-RU" altLang="bg-BG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</a:br>
            <a:r>
              <a:rPr lang="ru-RU" altLang="bg-BG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 Мониторинг и информационна система   за Черно море</a:t>
            </a:r>
            <a:endParaRPr kumimoji="0" lang="bg-BG" altLang="bg-BG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981200"/>
            <a:ext cx="8534400" cy="32004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Бенефициент: ДП „Пристанищна инфраструктура“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Обща стойност на проекта: 1 500 000 евро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Безвъзмездната финансова помощ: 1 275 000 евро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Национално съфинансиране: 225 000 евро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Финансов инструмент: Норвежкия финансов механизъм 2009-2014 в рамките на Програма „Иновации в зелената индустрия“ в България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Начало на проекта: 25.09.2014 г.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Край на проекта: 30.04.2017 г.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g-BG" altLang="bg-BG" sz="24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g-BG" altLang="bg-BG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8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4925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1" y="1263650"/>
            <a:ext cx="2476500" cy="2393950"/>
          </a:xfrm>
          <a:prstGeom prst="rect">
            <a:avLst/>
          </a:prstGeom>
          <a:blipFill dpi="0" rotWithShape="1">
            <a:blip r:embed="rId3" cstate="print">
              <a:alphaModFix amt="32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09637" y="152400"/>
            <a:ext cx="77771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Необходимост от създаването на МИСЧМ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0" y="3886200"/>
            <a:ext cx="5486400" cy="3048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Важно условие за потребителите е да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знаят къде </a:t>
            </a:r>
            <a:r>
              <a:rPr lang="bg-BG" altLang="bg-BG" sz="2200" b="1" dirty="0">
                <a:latin typeface="Lucida Handwriting" pitchFamily="66" charset="0"/>
              </a:rPr>
              <a:t>и как </a:t>
            </a:r>
            <a:r>
              <a:rPr lang="bg-BG" altLang="bg-BG" sz="2200" b="1" dirty="0" smtClean="0">
                <a:latin typeface="Lucida Handwriting" pitchFamily="66" charset="0"/>
              </a:rPr>
              <a:t>да </a:t>
            </a:r>
            <a:r>
              <a:rPr lang="bg-BG" altLang="bg-BG" sz="2200" b="1" dirty="0">
                <a:latin typeface="Lucida Handwriting" pitchFamily="66" charset="0"/>
              </a:rPr>
              <a:t>потърсят</a:t>
            </a: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събраните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данни от множество системи,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както и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допълнително да анализират и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обработят информацията.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1066800"/>
            <a:ext cx="5410199" cy="2819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 бързото развитие на </a:t>
            </a: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технологиите </a:t>
            </a: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се</a:t>
            </a:r>
            <a:endParaRPr kumimoji="0" lang="en-GB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изградиха множество системи,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endParaRPr kumimoji="0" lang="en-GB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събиращи и обработващи данни за </a:t>
            </a:r>
            <a:endParaRPr kumimoji="0" lang="en-GB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Черно </a:t>
            </a:r>
            <a:r>
              <a:rPr lang="bg-BG" altLang="bg-BG" sz="2200" b="1" noProof="0" dirty="0" smtClean="0">
                <a:latin typeface="Lucida Handwriting" pitchFamily="66" charset="0"/>
              </a:rPr>
              <a:t>м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оре в границите на Република </a:t>
            </a:r>
            <a:endParaRPr kumimoji="0" lang="en-GB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България.</a:t>
            </a: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r>
              <a:rPr lang="bg-BG" altLang="bg-BG" sz="2200" b="1" dirty="0" smtClean="0">
                <a:latin typeface="Lucida Handwriting" pitchFamily="66" charset="0"/>
              </a:rPr>
              <a:t>Те са разпределени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между множеството организации, от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които са изградени.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962400"/>
            <a:ext cx="251219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default_ho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12695" y="-30163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657600" y="381000"/>
            <a:ext cx="5334000" cy="3124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baseline="0" dirty="0" smtClean="0">
                <a:latin typeface="Lucida Handwriting" pitchFamily="66" charset="0"/>
              </a:rPr>
              <a:t>Достъпът</a:t>
            </a:r>
            <a:r>
              <a:rPr lang="bg-BG" altLang="bg-BG" sz="2200" b="1" dirty="0" smtClean="0">
                <a:latin typeface="Lucida Handwriting" pitchFamily="66" charset="0"/>
              </a:rPr>
              <a:t> до </a:t>
            </a:r>
            <a:r>
              <a:rPr lang="bg-BG" altLang="bg-BG" sz="2200" b="1" dirty="0" smtClean="0">
                <a:latin typeface="Lucida Handwriting" pitchFamily="66" charset="0"/>
              </a:rPr>
              <a:t>тези системи е </a:t>
            </a:r>
            <a:r>
              <a:rPr lang="bg-BG" altLang="bg-BG" sz="2200" b="1" dirty="0" smtClean="0">
                <a:latin typeface="Lucida Handwriting" pitchFamily="66" charset="0"/>
              </a:rPr>
              <a:t>реализиран </a:t>
            </a:r>
            <a:endParaRPr lang="bg-BG" altLang="bg-BG" sz="2200" b="1" dirty="0" smtClean="0">
              <a:latin typeface="Lucida Handwriting" pitchFamily="66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по </a:t>
            </a:r>
            <a:r>
              <a:rPr lang="bg-BG" altLang="bg-BG" sz="2200" b="1" dirty="0" smtClean="0">
                <a:latin typeface="Lucida Handwriting" pitchFamily="66" charset="0"/>
              </a:rPr>
              <a:t>различен начин и </a:t>
            </a:r>
            <a:r>
              <a:rPr lang="bg-BG" altLang="bg-BG" sz="2200" b="1" dirty="0" smtClean="0">
                <a:latin typeface="Lucida Handwriting" pitchFamily="66" charset="0"/>
              </a:rPr>
              <a:t>до </a:t>
            </a:r>
            <a:r>
              <a:rPr lang="bg-BG" altLang="bg-BG" sz="2200" b="1" dirty="0" smtClean="0">
                <a:latin typeface="Lucida Handwriting" pitchFamily="66" charset="0"/>
              </a:rPr>
              <a:t>голямата </a:t>
            </a:r>
            <a:endParaRPr lang="bg-BG" altLang="bg-BG" sz="2200" b="1" dirty="0" smtClean="0">
              <a:latin typeface="Lucida Handwriting" pitchFamily="66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степен </a:t>
            </a:r>
            <a:r>
              <a:rPr lang="bg-BG" altLang="bg-BG" sz="2200" b="1" dirty="0" smtClean="0">
                <a:latin typeface="Lucida Handwriting" pitchFamily="66" charset="0"/>
              </a:rPr>
              <a:t>не е </a:t>
            </a:r>
            <a:r>
              <a:rPr lang="bg-BG" altLang="bg-BG" sz="2200" b="1" dirty="0" smtClean="0">
                <a:latin typeface="Lucida Handwriting" pitchFamily="66" charset="0"/>
              </a:rPr>
              <a:t>разбираем </a:t>
            </a:r>
            <a:r>
              <a:rPr lang="bg-BG" altLang="bg-BG" sz="2200" b="1" dirty="0" smtClean="0">
                <a:latin typeface="Lucida Handwriting" pitchFamily="66" charset="0"/>
              </a:rPr>
              <a:t>за </a:t>
            </a:r>
            <a:r>
              <a:rPr lang="bg-BG" altLang="bg-BG" sz="2200" b="1" dirty="0" smtClean="0">
                <a:latin typeface="Lucida Handwriting" pitchFamily="66" charset="0"/>
              </a:rPr>
              <a:t>потребителя.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Често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са необходими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допълнителни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софтуерни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ресурси,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които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 обработят 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данните, за да бъде получен желаният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резултат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733800"/>
            <a:ext cx="41338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3030681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70598"/>
            <a:ext cx="2819400" cy="283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default_ho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435189" y="228600"/>
            <a:ext cx="4727611" cy="762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Цели и желани </a:t>
            </a: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резултати:</a:t>
            </a:r>
            <a:endParaRPr lang="bg-BG" altLang="bg-BG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5302" y="1676400"/>
            <a:ext cx="295466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745" y="4419600"/>
            <a:ext cx="268545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1066800"/>
            <a:ext cx="5791200" cy="32766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bg-BG" altLang="bg-BG" sz="2200" b="1" baseline="0" dirty="0" smtClean="0">
                <a:latin typeface="Lucida Handwriting" pitchFamily="66" charset="0"/>
              </a:rPr>
              <a:t>О</a:t>
            </a:r>
            <a:r>
              <a:rPr lang="bg-BG" altLang="bg-BG" sz="2200" b="1" dirty="0" smtClean="0">
                <a:latin typeface="Lucida Handwriting" pitchFamily="66" charset="0"/>
              </a:rPr>
              <a:t>бединяването на възможно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най- голям брой системи, наблюдаващи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параметрите на Черно море в една обща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система.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Системата да бъде лесна за ползване, с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което да допринесе за подобряването на морския бизнес в териториалните води на Република България.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76600" y="4419600"/>
            <a:ext cx="5791200" cy="2209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Данните, събрани от всички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системи,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могат да бъдат достъпни до всички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потребители - държавни организации,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рибарски дружества, граждани и др.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8" name="Picture 4" descr="default_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96838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325880" y="584200"/>
            <a:ext cx="7665720" cy="16637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Системата да даде възможност за сигурен канал за връзка с подсистемите. </a:t>
            </a:r>
            <a:endParaRPr kumimoji="0" lang="bg-BG" altLang="bg-BG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Обработените в нея данни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да бъдат с регламентиран достъп и</a:t>
            </a:r>
            <a:r>
              <a:rPr lang="bg-BG" altLang="bg-BG" sz="2200" b="1" dirty="0" smtClean="0">
                <a:latin typeface="Lucida Handwriting" pitchFamily="66" charset="0"/>
              </a:rPr>
              <a:t> удобен за усвояване вариант.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046" y="4784725"/>
            <a:ext cx="204308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4713" y="4762500"/>
            <a:ext cx="459448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04889" y="2095500"/>
            <a:ext cx="7534311" cy="1905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Данните да бъдат архивирани за бъдещи справки.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Да </a:t>
            </a: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позволява бърз преглед за кратък интервал от време. </a:t>
            </a:r>
            <a:r>
              <a:rPr lang="bg-BG" altLang="bg-BG" sz="2200" b="1" dirty="0" smtClean="0">
                <a:latin typeface="Lucida Handwriting" pitchFamily="66" charset="0"/>
              </a:rPr>
              <a:t>Събраните данни да подпомогнат екологичното опазване на териториалните води на Черно море.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04888" y="3810000"/>
            <a:ext cx="7686711" cy="1905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Лесно добавяне на нови системи и потребители.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g-BG" alt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Лесно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  <a:ea typeface="+mn-ea"/>
                <a:cs typeface="+mn-cs"/>
              </a:rPr>
              <a:t>надграждане и развитие в бъдеще.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9" name="Picture 4" descr="default_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46038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43000" y="152400"/>
            <a:ext cx="72437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Какво представлява системата МИСЧМ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3" name="Picture 5" descr="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971801"/>
            <a:ext cx="4480056" cy="2143149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143000"/>
            <a:ext cx="8991600" cy="2286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МИСЧМ е съвременна и мощна система, обединяваща данните от 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собствени сензори за наблюдение на параметрите на морската вода 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и атмосферния въздух, от изображения от сателитите </a:t>
            </a:r>
            <a:r>
              <a:rPr lang="en-US" altLang="bg-BG" sz="2200" b="1" dirty="0" err="1" smtClean="0">
                <a:latin typeface="Lucida Handwriting" pitchFamily="66" charset="0"/>
              </a:rPr>
              <a:t>SentineL</a:t>
            </a:r>
            <a:r>
              <a:rPr lang="en-US" altLang="bg-BG" sz="2200" b="1" dirty="0" smtClean="0">
                <a:latin typeface="Lucida Handwriting" pitchFamily="66" charset="0"/>
              </a:rPr>
              <a:t> 1,</a:t>
            </a: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както и от данни, събирани от други </a:t>
            </a:r>
            <a:r>
              <a:rPr lang="bg-BG" altLang="bg-BG" sz="2200" b="1" dirty="0" smtClean="0">
                <a:latin typeface="Lucida Handwriting" pitchFamily="66" charset="0"/>
              </a:rPr>
              <a:t>системи, например НИМХ.</a:t>
            </a:r>
            <a:endParaRPr lang="en-US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971800"/>
            <a:ext cx="3714254" cy="214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2400" y="5334000"/>
            <a:ext cx="8839200" cy="1295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Данните се архивират за бъдещи справки. Показват се във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времеви интервал и графично. Достъпът до конфиденциалните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данни е регламентиран.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11" name="Picture 4" descr="default_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620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42" y="3368797"/>
            <a:ext cx="4656973" cy="287960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66800" y="304800"/>
            <a:ext cx="8610600" cy="2971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	С </a:t>
            </a:r>
            <a:r>
              <a:rPr lang="bg-BG" altLang="bg-BG" sz="2200" b="1" dirty="0" smtClean="0">
                <a:latin typeface="Lucida Handwriting" pitchFamily="66" charset="0"/>
              </a:rPr>
              <a:t>изграждането на проекта бяха интегрирани </a:t>
            </a:r>
            <a:r>
              <a:rPr lang="bg-BG" altLang="bg-BG" sz="2200" b="1" dirty="0" smtClean="0">
                <a:latin typeface="Lucida Handwriting" pitchFamily="66" charset="0"/>
              </a:rPr>
              <a:t>вече разработени </a:t>
            </a:r>
            <a:r>
              <a:rPr lang="bg-BG" altLang="bg-BG" sz="2200" b="1" dirty="0" smtClean="0">
                <a:latin typeface="Lucida Handwriting" pitchFamily="66" charset="0"/>
              </a:rPr>
              <a:t>вътрешни </a:t>
            </a:r>
            <a:r>
              <a:rPr lang="bg-BG" altLang="bg-BG" sz="2200" b="1" dirty="0" smtClean="0">
                <a:latin typeface="Lucida Handwriting" pitchFamily="66" charset="0"/>
              </a:rPr>
              <a:t>системи на ДППИ като: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ГИС за ДППИ, включваща подробна информация за пристанищата с национално значение.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ЕКОПОРТ 8, включваща информация за параметрите на водната среда и атмосферния въздух в територията на Пристанище Бургас.</a:t>
            </a:r>
            <a:endParaRPr lang="en-US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962400"/>
            <a:ext cx="4412340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default_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4" y="28697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" y="1066800"/>
            <a:ext cx="8839200" cy="4343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 изграждането на проекта бяха поставени два нови </a:t>
            </a:r>
            <a:r>
              <a:rPr lang="bg-BG" altLang="bg-BG" sz="2200" b="1" dirty="0">
                <a:latin typeface="Lucida Handwriting" pitchFamily="66" charset="0"/>
              </a:rPr>
              <a:t>сензора </a:t>
            </a:r>
            <a:r>
              <a:rPr lang="bg-BG" altLang="bg-BG" sz="2200" b="1" dirty="0" smtClean="0">
                <a:latin typeface="Lucida Handwriting" pitchFamily="66" charset="0"/>
              </a:rPr>
              <a:t>за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отчитане на параметрите на водата и атмосферния въздух на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територията на Пристанище Варна. Измерват се параметри като: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температура на въздуха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температура на водата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скорост и посока на вятъра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скорост и посока на течения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хлорофил </a:t>
            </a:r>
            <a:r>
              <a:rPr lang="bg-BG" altLang="bg-BG" sz="2200" b="1" dirty="0" smtClean="0">
                <a:latin typeface="Lucida Handwriting" pitchFamily="66" charset="0"/>
              </a:rPr>
              <a:t>и др.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97289">
            <a:off x="4307760" y="2856559"/>
            <a:ext cx="4090521" cy="97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4229415"/>
            <a:ext cx="4398870" cy="247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774997"/>
            <a:ext cx="1114425" cy="185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4369449"/>
            <a:ext cx="1177131" cy="2336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 descr="default_hom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2370" y="-67728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14437" y="228600"/>
            <a:ext cx="77771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Етапи по изграждане на системата МИСЧМ: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altLang="bg-BG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219200"/>
            <a:ext cx="8839200" cy="4876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Системата е разработена от консорциум </a:t>
            </a:r>
            <a:r>
              <a:rPr lang="bg-BG" altLang="bg-BG" sz="2200" b="1" dirty="0" smtClean="0">
                <a:latin typeface="Lucida Handwriting" pitchFamily="66" charset="0"/>
              </a:rPr>
              <a:t>СТЕМО- ЕСРИ</a:t>
            </a:r>
            <a:r>
              <a:rPr lang="en-US" altLang="bg-BG" sz="2200" b="1" dirty="0" smtClean="0">
                <a:latin typeface="Lucida Handwriting" pitchFamily="66" charset="0"/>
              </a:rPr>
              <a:t> </a:t>
            </a:r>
            <a:r>
              <a:rPr lang="bg-BG" altLang="bg-BG" sz="2200" b="1" dirty="0" smtClean="0">
                <a:latin typeface="Lucida Handwriting" pitchFamily="66" charset="0"/>
              </a:rPr>
              <a:t>под </a:t>
            </a: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>
                <a:latin typeface="Lucida Handwriting" pitchFamily="66" charset="0"/>
              </a:rPr>
              <a:t>ф</a:t>
            </a:r>
            <a:r>
              <a:rPr lang="bg-BG" altLang="bg-BG" sz="2200" b="1" dirty="0" smtClean="0">
                <a:latin typeface="Lucida Handwriting" pitchFamily="66" charset="0"/>
              </a:rPr>
              <a:t>ормата на </a:t>
            </a:r>
            <a:r>
              <a:rPr lang="bg-BG" altLang="bg-BG" sz="2200" b="1" dirty="0" smtClean="0">
                <a:latin typeface="Lucida Handwriting" pitchFamily="66" charset="0"/>
              </a:rPr>
              <a:t>уеб портал с публичен и контролиран достъп.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Създаването на системата беше разпределено на три основни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етапа: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Анализ и проектиране,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включващи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в себе си анализиране на вътрешните системи на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ДППИ</a:t>
            </a:r>
            <a:r>
              <a:rPr lang="bg-BG" altLang="bg-BG" sz="2200" b="1" dirty="0" smtClean="0">
                <a:latin typeface="Lucida Handwriting" pitchFamily="66" charset="0"/>
              </a:rPr>
              <a:t>.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Изграждане, включващо в себе си доставка на хардуерни и софтуерни ресурси, тяхната конфигурация, пускането в действие на тестова версия.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noProof="0" dirty="0" smtClean="0">
                <a:latin typeface="Lucida Handwriting" pitchFamily="66" charset="0"/>
              </a:rPr>
              <a:t>Внедряване, включващо в себе си преминаване от тестова среда в реална експлоатация, интеграция с външни системи за ДППИ, провеждане на обучения за работа със системата и предаване на необходимите ръководства и документи за проекта.</a:t>
            </a:r>
            <a:endParaRPr kumimoji="0" lang="bg-BG" alt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pic>
        <p:nvPicPr>
          <p:cNvPr id="6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74247">
            <a:off x="-19772" y="3173426"/>
            <a:ext cx="3461146" cy="688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67383">
            <a:off x="6141059" y="1070043"/>
            <a:ext cx="2953661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09600" y="152400"/>
            <a:ext cx="77771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Основа на системата:</a:t>
            </a:r>
            <a:endParaRPr kumimoji="0" lang="bg-BG" altLang="bg-BG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143000"/>
            <a:ext cx="6248400" cy="17526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Системата е разположена върху сървъри от </a:t>
            </a:r>
            <a:r>
              <a:rPr lang="bg-BG" altLang="bg-BG" sz="2000" b="1" dirty="0" smtClean="0">
                <a:latin typeface="Lucida Handwriting" pitchFamily="66" charset="0"/>
              </a:rPr>
              <a:t>ново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поколение</a:t>
            </a:r>
            <a:r>
              <a:rPr lang="bg-BG" altLang="bg-BG" sz="2000" b="1" dirty="0" smtClean="0">
                <a:latin typeface="Lucida Handwriting" pitchFamily="66" charset="0"/>
              </a:rPr>
              <a:t>, и</a:t>
            </a:r>
            <a:r>
              <a:rPr kumimoji="0" lang="bg-BG" alt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нтегрирани в модерна мрежова </a:t>
            </a:r>
            <a:r>
              <a:rPr kumimoji="0" lang="bg-BG" alt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среда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на </a:t>
            </a:r>
            <a:r>
              <a:rPr kumimoji="0" lang="bg-BG" alt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базата на</a:t>
            </a:r>
            <a:r>
              <a:rPr kumimoji="0" lang="bg-BG" altLang="bg-BG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оптична свързаност </a:t>
            </a:r>
            <a:r>
              <a:rPr kumimoji="0" lang="bg-BG" altLang="bg-BG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между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апликационните</a:t>
            </a:r>
            <a:r>
              <a:rPr kumimoji="0" lang="bg-BG" altLang="bg-BG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</a:t>
            </a:r>
            <a:r>
              <a:rPr kumimoji="0" lang="bg-BG" altLang="bg-BG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сървъри и сървърите за данни.</a:t>
            </a:r>
            <a:endParaRPr kumimoji="0" lang="en-US" altLang="bg-BG" sz="20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05200" y="2819400"/>
            <a:ext cx="5638800" cy="1447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noProof="0" dirty="0" smtClean="0">
                <a:latin typeface="Lucida Handwriting" pitchFamily="66" charset="0"/>
              </a:rPr>
              <a:t>Всички апликационни сървъри са </a:t>
            </a:r>
            <a:endParaRPr lang="bg-BG" altLang="bg-BG" sz="2000" b="1" noProof="0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noProof="0" dirty="0" smtClean="0">
                <a:latin typeface="Lucida Handwriting" pitchFamily="66" charset="0"/>
              </a:rPr>
              <a:t>разположени </a:t>
            </a:r>
            <a:r>
              <a:rPr lang="bg-BG" altLang="bg-BG" sz="2000" b="1" noProof="0" dirty="0" smtClean="0">
                <a:latin typeface="Lucida Handwriting" pitchFamily="66" charset="0"/>
              </a:rPr>
              <a:t>във виртуална среда </a:t>
            </a:r>
            <a:r>
              <a:rPr lang="en-US" altLang="bg-BG" sz="2000" b="1" noProof="0" dirty="0" smtClean="0">
                <a:latin typeface="Lucida Handwriting" pitchFamily="66" charset="0"/>
              </a:rPr>
              <a:t>HYPER- </a:t>
            </a:r>
            <a:r>
              <a:rPr lang="en-US" altLang="bg-BG" sz="2000" b="1" noProof="0" dirty="0" smtClean="0">
                <a:latin typeface="Lucida Handwriting" pitchFamily="66" charset="0"/>
              </a:rPr>
              <a:t>V</a:t>
            </a:r>
            <a:r>
              <a:rPr lang="bg-BG" altLang="bg-BG" sz="2000" b="1" noProof="0" dirty="0" smtClean="0">
                <a:latin typeface="Lucida Handwriting" pitchFamily="66" charset="0"/>
              </a:rPr>
              <a:t>,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noProof="0" dirty="0" err="1" smtClean="0">
                <a:latin typeface="Lucida Handwriting" pitchFamily="66" charset="0"/>
              </a:rPr>
              <a:t>разполежена</a:t>
            </a:r>
            <a:r>
              <a:rPr lang="bg-BG" altLang="bg-BG" sz="2000" b="1" noProof="0" dirty="0" smtClean="0">
                <a:latin typeface="Lucida Handwriting" pitchFamily="66" charset="0"/>
              </a:rPr>
              <a:t> </a:t>
            </a:r>
            <a:r>
              <a:rPr lang="bg-BG" altLang="bg-BG" sz="2000" b="1" noProof="0" dirty="0" smtClean="0">
                <a:latin typeface="Lucida Handwriting" pitchFamily="66" charset="0"/>
              </a:rPr>
              <a:t>на три мощни сървъра </a:t>
            </a:r>
            <a:r>
              <a:rPr lang="en-US" altLang="bg-BG" sz="2000" b="1" noProof="0" dirty="0" smtClean="0">
                <a:latin typeface="Lucida Handwriting" pitchFamily="66" charset="0"/>
              </a:rPr>
              <a:t>CISCO.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4495800"/>
            <a:ext cx="5257800" cy="1295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Сървърите за данни са </a:t>
            </a:r>
            <a:r>
              <a:rPr lang="bg-BG" altLang="bg-BG" sz="2000" b="1" dirty="0" smtClean="0">
                <a:latin typeface="Lucida Handwriting" pitchFamily="66" charset="0"/>
              </a:rPr>
              <a:t>последно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поколение </a:t>
            </a:r>
            <a:r>
              <a:rPr lang="en-US" altLang="bg-BG" sz="2000" b="1" dirty="0" err="1" smtClean="0">
                <a:latin typeface="Lucida Handwriting" pitchFamily="66" charset="0"/>
              </a:rPr>
              <a:t>NEtAPP</a:t>
            </a:r>
            <a:r>
              <a:rPr lang="bg-BG" altLang="bg-BG" sz="2000" b="1" dirty="0" smtClean="0">
                <a:latin typeface="Lucida Handwriting" pitchFamily="66" charset="0"/>
              </a:rPr>
              <a:t>.</a:t>
            </a:r>
            <a:endParaRPr lang="en-US" altLang="bg-BG" sz="20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Мрежовата инфраструктура е </a:t>
            </a:r>
            <a:r>
              <a:rPr lang="bg-BG" altLang="bg-BG" sz="2000" b="1" dirty="0" smtClean="0">
                <a:latin typeface="Lucida Handwriting" pitchFamily="66" charset="0"/>
              </a:rPr>
              <a:t>изградена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dirty="0" smtClean="0">
                <a:latin typeface="Lucida Handwriting" pitchFamily="66" charset="0"/>
              </a:rPr>
              <a:t>на </a:t>
            </a:r>
            <a:r>
              <a:rPr lang="bg-BG" altLang="bg-BG" sz="2000" b="1" dirty="0" smtClean="0">
                <a:latin typeface="Lucida Handwriting" pitchFamily="66" charset="0"/>
              </a:rPr>
              <a:t>базата на </a:t>
            </a:r>
            <a:r>
              <a:rPr lang="en-US" altLang="bg-BG" sz="2000" b="1" dirty="0" smtClean="0">
                <a:latin typeface="Lucida Handwriting" pitchFamily="66" charset="0"/>
              </a:rPr>
              <a:t>CISCO </a:t>
            </a:r>
            <a:r>
              <a:rPr lang="en-US" altLang="bg-BG" sz="2000" b="1" dirty="0" smtClean="0">
                <a:latin typeface="Lucida Handwriting" pitchFamily="66" charset="0"/>
              </a:rPr>
              <a:t>NEXUS</a:t>
            </a:r>
            <a:r>
              <a:rPr lang="bg-BG" altLang="bg-BG" sz="2000" b="1" dirty="0" smtClean="0">
                <a:latin typeface="Lucida Handwriting" pitchFamily="66" charset="0"/>
              </a:rPr>
              <a:t>.</a:t>
            </a:r>
            <a:endParaRPr kumimoji="0" lang="bg-BG" altLang="bg-BG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038600"/>
            <a:ext cx="3552306" cy="125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52400" y="5943600"/>
            <a:ext cx="8534400" cy="762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000" b="1" noProof="0" dirty="0" smtClean="0">
                <a:latin typeface="Lucida Handwriting" pitchFamily="66" charset="0"/>
              </a:rPr>
              <a:t>За функционирането на системата е използван софтуер </a:t>
            </a:r>
            <a:r>
              <a:rPr lang="en-US" altLang="bg-BG" sz="2000" b="1" noProof="0" dirty="0" smtClean="0">
                <a:latin typeface="Lucida Handwriting" pitchFamily="66" charset="0"/>
              </a:rPr>
              <a:t>Windows</a:t>
            </a:r>
            <a:endParaRPr lang="bg-BG" altLang="bg-BG" sz="2000" b="1" noProof="0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bg-BG" sz="2000" b="1" noProof="0" dirty="0" smtClean="0">
                <a:latin typeface="Lucida Handwriting" pitchFamily="66" charset="0"/>
              </a:rPr>
              <a:t>Server</a:t>
            </a:r>
            <a:r>
              <a:rPr lang="en-US" altLang="bg-BG" sz="2000" b="1" noProof="0" dirty="0" smtClean="0">
                <a:latin typeface="Lucida Handwriting" pitchFamily="66" charset="0"/>
              </a:rPr>
              <a:t>,  SharePoint,  SQL Server, </a:t>
            </a:r>
            <a:r>
              <a:rPr lang="en-US" altLang="bg-BG" sz="2000" b="1" noProof="0" dirty="0" err="1" smtClean="0">
                <a:latin typeface="Lucida Handwriting" pitchFamily="66" charset="0"/>
              </a:rPr>
              <a:t>ArcGis</a:t>
            </a:r>
            <a:r>
              <a:rPr lang="en-US" altLang="bg-BG" sz="2000" b="1" noProof="0" dirty="0" smtClean="0">
                <a:latin typeface="Lucida Handwriting" pitchFamily="66" charset="0"/>
              </a:rPr>
              <a:t> I </a:t>
            </a:r>
            <a:r>
              <a:rPr lang="en-US" altLang="bg-BG" sz="2000" b="1" noProof="0" dirty="0" smtClean="0">
                <a:latin typeface="Lucida Handwriting" pitchFamily="66" charset="0"/>
              </a:rPr>
              <a:t>WSO2</a:t>
            </a:r>
            <a:r>
              <a:rPr lang="bg-BG" altLang="bg-BG" sz="2000" b="1" noProof="0" dirty="0" smtClean="0">
                <a:latin typeface="Lucida Handwriting" pitchFamily="66" charset="0"/>
              </a:rPr>
              <a:t>.</a:t>
            </a:r>
            <a:endParaRPr kumimoji="0" lang="en-US" altLang="bg-BG" sz="20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pic>
        <p:nvPicPr>
          <p:cNvPr id="11" name="Picture 4" descr="default_ho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04800" y="1219199"/>
            <a:ext cx="8534400" cy="5334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noProof="0" dirty="0" smtClean="0">
                <a:latin typeface="Lucida Handwriting" pitchFamily="66" charset="0"/>
              </a:rPr>
              <a:t>В системата се събират и обработват следните данни: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noProof="0" dirty="0" smtClean="0">
                <a:latin typeface="Lucida Handwriting" pitchFamily="66" charset="0"/>
              </a:rPr>
              <a:t>температура на въздуха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скорост и посока на вятъра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noProof="0" dirty="0" smtClean="0">
                <a:latin typeface="Lucida Handwriting" pitchFamily="66" charset="0"/>
              </a:rPr>
              <a:t>атмосферно налягане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фини </a:t>
            </a:r>
            <a:r>
              <a:rPr lang="bg-BG" altLang="bg-BG" sz="2200" b="1" dirty="0" err="1" smtClean="0">
                <a:latin typeface="Lucida Handwriting" pitchFamily="66" charset="0"/>
              </a:rPr>
              <a:t>прахови</a:t>
            </a:r>
            <a:r>
              <a:rPr lang="bg-BG" altLang="bg-BG" sz="2200" b="1" dirty="0" smtClean="0">
                <a:latin typeface="Lucida Handwriting" pitchFamily="66" charset="0"/>
              </a:rPr>
              <a:t> частици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валежи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noProof="0" dirty="0" smtClean="0">
                <a:latin typeface="Lucida Handwriting" pitchFamily="66" charset="0"/>
              </a:rPr>
              <a:t>относителна влажност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определяне на </a:t>
            </a:r>
            <a:r>
              <a:rPr kumimoji="0" lang="en-US" altLang="bg-BG" sz="22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Ph</a:t>
            </a:r>
            <a:r>
              <a:rPr kumimoji="0" lang="bg-BG" altLang="bg-BG" sz="22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 на морската вода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температура на морската вода 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соленост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разтворен кислород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определяне на </a:t>
            </a:r>
            <a:r>
              <a:rPr kumimoji="0" lang="bg-BG" altLang="bg-BG" sz="22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мътност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хлорофил </a:t>
            </a:r>
            <a:r>
              <a:rPr lang="bg-BG" altLang="bg-BG" sz="2200" b="1" dirty="0" smtClean="0">
                <a:latin typeface="Lucida Handwriting" pitchFamily="66" charset="0"/>
              </a:rPr>
              <a:t>и др.</a:t>
            </a:r>
            <a:endParaRPr kumimoji="0" lang="en-US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57237" y="228600"/>
            <a:ext cx="77771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Данни, събирани от системата: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199"/>
            <a:ext cx="2243137" cy="251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012602">
            <a:off x="6531033" y="3984781"/>
            <a:ext cx="2514933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60405">
            <a:off x="7357530" y="1266845"/>
            <a:ext cx="10953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313044">
            <a:off x="4387873" y="4590718"/>
            <a:ext cx="2570969" cy="154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 descr="default_hom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41275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85800" y="228600"/>
            <a:ext cx="7777163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latin typeface="Lucida Handwriting" pitchFamily="66" charset="0"/>
              </a:rPr>
              <a:t>Партньори в </a:t>
            </a:r>
            <a:r>
              <a:rPr lang="bg-BG" altLang="bg-BG" sz="2800" b="1" dirty="0" smtClean="0">
                <a:latin typeface="Lucida Handwriting" pitchFamily="66" charset="0"/>
              </a:rPr>
              <a:t>проекта са:</a:t>
            </a:r>
            <a:endParaRPr lang="bg-BG" altLang="bg-BG" sz="2800" b="1" dirty="0" smtClean="0">
              <a:latin typeface="Lucida Handwriting" pitchFamily="66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905000" y="1476375"/>
            <a:ext cx="7086600" cy="457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noProof="0" dirty="0" smtClean="0">
                <a:solidFill>
                  <a:srgbClr val="FF0000"/>
                </a:solidFill>
                <a:latin typeface="Lucida Handwriting" pitchFamily="66" charset="0"/>
              </a:rPr>
              <a:t>Норвежка Брегова Администрация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47775"/>
            <a:ext cx="1209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05375"/>
            <a:ext cx="10953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19575"/>
            <a:ext cx="10191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00375"/>
            <a:ext cx="8572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62175"/>
            <a:ext cx="942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819775"/>
            <a:ext cx="10096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905000" y="5972175"/>
            <a:ext cx="7086600" cy="685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Национален институт по метереология и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хидрология- БАН</a:t>
            </a:r>
            <a:endParaRPr kumimoji="0" lang="bg-BG" altLang="bg-BG" sz="2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Lucida Handwriting" pitchFamily="66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828800" y="3305175"/>
            <a:ext cx="7086600" cy="457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Софийски университет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“Св.Кл.Охридски”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828800" y="4067175"/>
            <a:ext cx="7086600" cy="838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Клъстер </a:t>
            </a:r>
            <a:r>
              <a:rPr kumimoji="0" lang="bg-BG" altLang="bg-BG" sz="22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Аеро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Космически Технологии,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Изследвания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и </a:t>
            </a: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Приложения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828800" y="2314575"/>
            <a:ext cx="7086600" cy="381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Институт по Океанология- Варна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905000" y="5057775"/>
            <a:ext cx="7086600" cy="3810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bg-BG" altLang="bg-BG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Lucida Handwriting" pitchFamily="66" charset="0"/>
              </a:rPr>
              <a:t>Висше военноморско училище “Н.Й. Вапцаров”</a:t>
            </a:r>
          </a:p>
        </p:txBody>
      </p:sp>
      <p:pic>
        <p:nvPicPr>
          <p:cNvPr id="15" name="Picture 14" descr="default_ho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620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52400"/>
            <a:ext cx="9144000" cy="685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Функционалности на системата: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990600"/>
            <a:ext cx="9296400" cy="59436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Предоставяне на информация, необходима за подобряване опазването на морските и </a:t>
            </a:r>
            <a:r>
              <a:rPr lang="ru-RU" altLang="bg-BG" sz="2000" b="1" dirty="0" smtClean="0">
                <a:latin typeface="Lucida Handwriting" pitchFamily="66" charset="0"/>
              </a:rPr>
              <a:t>крайбрежните </a:t>
            </a:r>
            <a:r>
              <a:rPr lang="ru-RU" altLang="bg-BG" sz="2000" b="1" dirty="0" smtClean="0">
                <a:latin typeface="Lucida Handwriting" pitchFamily="66" charset="0"/>
              </a:rPr>
              <a:t>зони.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Подпомагане на системите за ранно известяване при екологични опасности с данни, налични в нея.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Улесняване събирането на информация за корабоплаването.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Подобряване корабоплавателните дейности в контекста на опазване на </a:t>
            </a:r>
            <a:r>
              <a:rPr lang="ru-RU" altLang="bg-BG" sz="2000" b="1" dirty="0" smtClean="0">
                <a:latin typeface="Lucida Handwriting" pitchFamily="66" charset="0"/>
              </a:rPr>
              <a:t>чистотата </a:t>
            </a:r>
            <a:r>
              <a:rPr lang="ru-RU" altLang="bg-BG" sz="2000" b="1" dirty="0" smtClean="0">
                <a:latin typeface="Lucida Handwriting" pitchFamily="66" charset="0"/>
              </a:rPr>
              <a:t>на морските пространства.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Създаване на по- добри условия за ефективен морски бизнес, свързан с туризма.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За научни, изследователски и образователни цели.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Предоставяне на информация с различни нива на достъп.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Обработване и предоставяне на готовата информация по теми.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Извършване на справки над събраните данни.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Визуализиране в графичен вид на анализираните данни.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Предоставяне на информация за българските пристанища.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Възможност за двуезичен режим на работа на български и английски език.</a:t>
            </a:r>
            <a:endParaRPr lang="bg-BG" altLang="bg-BG" sz="2000" b="1" dirty="0" smtClean="0">
              <a:latin typeface="Lucida Handwriting" pitchFamily="66" charset="0"/>
            </a:endParaRPr>
          </a:p>
        </p:txBody>
      </p:sp>
      <p:pic>
        <p:nvPicPr>
          <p:cNvPr id="6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620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52400"/>
            <a:ext cx="9144000" cy="685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800" b="1" dirty="0" smtClean="0">
                <a:latin typeface="Lucida Handwriting" pitchFamily="66" charset="0"/>
              </a:rPr>
              <a:t>Бъдещо развитие на системата: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1295400"/>
            <a:ext cx="7086600" cy="50292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Бъдещото равитие на системата е възможно да бъде насочено в посока: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Разширяване броя на </a:t>
            </a:r>
            <a:r>
              <a:rPr lang="ru-RU" altLang="bg-BG" sz="2200" b="1" dirty="0" smtClean="0">
                <a:latin typeface="Lucida Handwriting" pitchFamily="66" charset="0"/>
              </a:rPr>
              <a:t>системите, </a:t>
            </a:r>
            <a:r>
              <a:rPr lang="ru-RU" altLang="bg-BG" sz="2200" b="1" dirty="0" smtClean="0">
                <a:latin typeface="Lucida Handwriting" pitchFamily="66" charset="0"/>
              </a:rPr>
              <a:t>даващи данни.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Включването на новоинсталираните станции за измерване на параметрите на атмосферния въздух от системата </a:t>
            </a:r>
            <a:r>
              <a:rPr lang="ru-RU" altLang="bg-BG" sz="2200" b="1" dirty="0" smtClean="0">
                <a:latin typeface="Lucida Handwriting" pitchFamily="66" charset="0"/>
              </a:rPr>
              <a:t>VTMIS.</a:t>
            </a:r>
            <a:endParaRPr lang="ru-RU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Визуализирането на данни от системата </a:t>
            </a:r>
            <a:r>
              <a:rPr lang="ru-RU" altLang="bg-BG" sz="2200" b="1" dirty="0" smtClean="0">
                <a:latin typeface="Lucida Handwriting" pitchFamily="66" charset="0"/>
              </a:rPr>
              <a:t>AIS.</a:t>
            </a:r>
            <a:endParaRPr lang="ru-RU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Добавянето на данни от други </a:t>
            </a:r>
            <a:r>
              <a:rPr lang="ru-RU" altLang="bg-BG" sz="2200" b="1" dirty="0" smtClean="0">
                <a:latin typeface="Lucida Handwriting" pitchFamily="66" charset="0"/>
              </a:rPr>
              <a:t>сателити, </a:t>
            </a:r>
            <a:r>
              <a:rPr lang="ru-RU" altLang="bg-BG" sz="2200" b="1" dirty="0" smtClean="0">
                <a:latin typeface="Lucida Handwriting" pitchFamily="66" charset="0"/>
              </a:rPr>
              <a:t>следящи за ерозия, замърсеност и </a:t>
            </a:r>
            <a:r>
              <a:rPr lang="ru-RU" altLang="bg-BG" sz="2200" b="1" dirty="0" smtClean="0">
                <a:latin typeface="Lucida Handwriting" pitchFamily="66" charset="0"/>
              </a:rPr>
              <a:t>др.</a:t>
            </a:r>
            <a:endParaRPr lang="ru-RU" altLang="bg-BG" sz="2200" b="1" dirty="0" smtClean="0">
              <a:latin typeface="Lucida Handwriting" pitchFamily="66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Наблюдаването на параметрите в </a:t>
            </a:r>
            <a:r>
              <a:rPr lang="ru-RU" altLang="bg-BG" sz="2200" b="1" dirty="0" smtClean="0">
                <a:latin typeface="Lucida Handwriting" pitchFamily="66" charset="0"/>
              </a:rPr>
              <a:t>българския </a:t>
            </a:r>
            <a:r>
              <a:rPr lang="ru-RU" altLang="bg-BG" sz="2200" b="1" dirty="0" smtClean="0">
                <a:latin typeface="Lucida Handwriting" pitchFamily="66" charset="0"/>
              </a:rPr>
              <a:t>участък на река Дунав.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bg-BG" sz="2200" b="1" dirty="0" smtClean="0">
                <a:latin typeface="Lucida Handwriting" pitchFamily="66" charset="0"/>
              </a:rPr>
              <a:t>Свързване с международни системи за следене параметрите на Черно море.</a:t>
            </a:r>
            <a:endParaRPr lang="bg-BG" altLang="bg-BG" sz="2200" b="1" noProof="0" dirty="0" smtClean="0">
              <a:latin typeface="Lucida Handwriting" pitchFamily="66" charset="0"/>
            </a:endParaRPr>
          </a:p>
        </p:txBody>
      </p:sp>
      <p:pic>
        <p:nvPicPr>
          <p:cNvPr id="5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444589" cy="126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483632"/>
            <a:ext cx="9144000" cy="685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Благодаря за вниманието!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1722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Arial" pitchFamily="34" charset="0"/>
                <a:cs typeface="Arial" pitchFamily="34" charset="0"/>
              </a:rPr>
              <a:t>Александър Добрев - </a:t>
            </a:r>
            <a:r>
              <a:rPr lang="bg-BG" i="1" dirty="0" smtClean="0">
                <a:latin typeface="Arial" pitchFamily="34" charset="0"/>
                <a:cs typeface="Arial" pitchFamily="34" charset="0"/>
              </a:rPr>
              <a:t>експерт </a:t>
            </a:r>
            <a:r>
              <a:rPr lang="bg-BG" i="1" dirty="0" smtClean="0">
                <a:latin typeface="Arial" pitchFamily="34" charset="0"/>
                <a:cs typeface="Arial" pitchFamily="34" charset="0"/>
              </a:rPr>
              <a:t>„Информационни технологии“</a:t>
            </a:r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bg-BG" altLang="bg-BG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ДП „Пристанищна </a:t>
            </a:r>
            <a:r>
              <a:rPr lang="bg-BG" altLang="bg-BG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инфраструктура</a:t>
            </a:r>
            <a:r>
              <a:rPr lang="bg-BG" altLang="bg-BG" i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“</a:t>
            </a:r>
            <a:endParaRPr lang="bg-BG" altLang="bg-BG" i="1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99457" y="3048000"/>
            <a:ext cx="7086600" cy="16764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bg-BG" sz="2200" b="1" dirty="0" smtClean="0">
                <a:latin typeface="Lucida Handwriting" pitchFamily="66" charset="0"/>
              </a:rPr>
              <a:t>Системата е със свободен достъп </a:t>
            </a:r>
            <a:r>
              <a:rPr lang="bg-BG" altLang="bg-BG" sz="2200" b="1" dirty="0" smtClean="0">
                <a:latin typeface="Lucida Handwriting" pitchFamily="66" charset="0"/>
              </a:rPr>
              <a:t>на адрес: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bg-BG" altLang="bg-BG" sz="2200" b="1" dirty="0" smtClean="0">
              <a:latin typeface="Lucida Handwriting" pitchFamily="66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g-BG" altLang="en-US" sz="2400" u="sng" dirty="0" smtClean="0"/>
              <a:t>https://misbs.bgports.bg</a:t>
            </a:r>
            <a:endParaRPr lang="bg-BG" altLang="bg-BG" sz="2200" b="1" dirty="0" smtClean="0">
              <a:latin typeface="Lucida Handwriting" pitchFamily="66" charset="0"/>
            </a:endParaRPr>
          </a:p>
        </p:txBody>
      </p:sp>
      <p:pic>
        <p:nvPicPr>
          <p:cNvPr id="5" name="Picture 4" descr="default_ho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19250" cy="1412875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4878600"/>
            <a:ext cx="2514162" cy="68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941</Words>
  <Application>Microsoft Office PowerPoint</Application>
  <PresentationFormat>On-screen Show (4:3)</PresentationFormat>
  <Paragraphs>146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Aleksandar</dc:creator>
  <cp:lastModifiedBy>Neli Velinova</cp:lastModifiedBy>
  <cp:revision>107</cp:revision>
  <dcterms:created xsi:type="dcterms:W3CDTF">2006-08-16T00:00:00Z</dcterms:created>
  <dcterms:modified xsi:type="dcterms:W3CDTF">2017-05-22T15:00:53Z</dcterms:modified>
</cp:coreProperties>
</file>