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79" r:id="rId3"/>
    <p:sldId id="281" r:id="rId4"/>
    <p:sldId id="257" r:id="rId5"/>
    <p:sldId id="278" r:id="rId6"/>
    <p:sldId id="258" r:id="rId7"/>
    <p:sldId id="277" r:id="rId8"/>
    <p:sldId id="261" r:id="rId9"/>
    <p:sldId id="259" r:id="rId10"/>
    <p:sldId id="280" r:id="rId11"/>
    <p:sldId id="260" r:id="rId12"/>
    <p:sldId id="262" r:id="rId13"/>
    <p:sldId id="265" r:id="rId14"/>
  </p:sldIdLst>
  <p:sldSz cx="9144000" cy="6858000" type="screen4x3"/>
  <p:notesSz cx="6858000" cy="9144000"/>
  <p:defaultTextStyle>
    <a:defPPr>
      <a:defRPr lang="bg-BG"/>
    </a:defPPr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00"/>
    <a:srgbClr val="66663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4635" autoAdjust="0"/>
  </p:normalViewPr>
  <p:slideViewPr>
    <p:cSldViewPr>
      <p:cViewPr>
        <p:scale>
          <a:sx n="94" d="100"/>
          <a:sy n="94" d="100"/>
        </p:scale>
        <p:origin x="-128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B8DB-97D4-47A9-A2A9-97D3B0459B92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818903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1F103-DEDD-40B1-9A71-DA3F8B9B5CC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76081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FD239-1E17-4F26-837D-CD5F9AC556F1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86255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922BA-96E3-4588-A8F3-ECD00465B1A1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83205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960FE-A99B-4B22-91B6-94170234BA61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900277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39A8A-1198-442C-A498-60B6FA4EB030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97751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0EBA4-AB7C-402D-B16A-2BBE112EF076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56450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2CC30-A302-482A-AFAE-20561447DF04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195210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7435F-7FE2-4424-B1BE-663A46062BC0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144541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D65B1-3DE4-4AE9-9852-21E7647AA7EE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4271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313E0-EB1C-4B4C-891D-11E21FFFA2FE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872163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B3647-90B1-44F8-86EC-60338CEC5A9D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42990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bg-BG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bg-BG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3EAC5C7-0EC9-40E5-AAC4-E131CE18EBB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isbs.bgports.bg/b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default_home"/>
          <p:cNvPicPr>
            <a:picLocks noGrp="1" noChangeAspect="1" noChangeArrowheads="1"/>
          </p:cNvPicPr>
          <p:nvPr>
            <p:ph type="ctrTitle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19250" cy="1412875"/>
          </a:xfr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1700808"/>
            <a:ext cx="7777163" cy="2233017"/>
          </a:xfrm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ru-RU" altLang="bg-BG" sz="2000" b="1" dirty="0" smtClean="0">
                <a:latin typeface="Lucida Handwriting" pitchFamily="66" charset="0"/>
              </a:rPr>
              <a:t>KNRIN </a:t>
            </a:r>
            <a:r>
              <a:rPr lang="ru-RU" altLang="bg-BG" sz="2000" b="1" dirty="0">
                <a:latin typeface="Lucida Handwriting" pitchFamily="66" charset="0"/>
              </a:rPr>
              <a:t>– 2014/108164 Norway Grants 2009 </a:t>
            </a:r>
            <a:r>
              <a:rPr lang="ru-RU" altLang="bg-BG" sz="2000" b="1" dirty="0" smtClean="0">
                <a:latin typeface="Lucida Handwriting" pitchFamily="66" charset="0"/>
              </a:rPr>
              <a:t>– 2014</a:t>
            </a:r>
          </a:p>
          <a:p>
            <a:pPr eaLnBrk="1" hangingPunct="1">
              <a:defRPr/>
            </a:pPr>
            <a:r>
              <a:rPr lang="ru-RU" altLang="bg-BG" sz="1600" dirty="0" smtClean="0">
                <a:latin typeface="Lucida Handwriting" pitchFamily="66" charset="0"/>
              </a:rPr>
              <a:t> </a:t>
            </a:r>
            <a:r>
              <a:rPr lang="ru-RU" altLang="bg-B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Мониторинг и информационна система </a:t>
            </a:r>
            <a:r>
              <a:rPr lang="ru-RU" altLang="bg-B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  за </a:t>
            </a:r>
            <a:r>
              <a:rPr lang="ru-RU" altLang="bg-B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Черно море</a:t>
            </a:r>
            <a:endParaRPr lang="bg-BG" altLang="bg-BG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Handwriting" pitchFamily="66" charset="0"/>
            </a:endParaRP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614488" y="322263"/>
            <a:ext cx="74882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bg-BG" sz="4400" b="1">
                <a:solidFill>
                  <a:srgbClr val="666633"/>
                </a:solidFill>
                <a:latin typeface="KodchiangUPC" pitchFamily="18" charset="-34"/>
                <a:cs typeface="KodchiangUPC" pitchFamily="18" charset="-34"/>
              </a:rPr>
              <a:t>BULGARIAN PORTS INFRASTRUCTURE CO. </a:t>
            </a:r>
            <a:endParaRPr lang="bg-BG" altLang="bg-BG" sz="4400">
              <a:solidFill>
                <a:srgbClr val="666633"/>
              </a:solidFill>
              <a:latin typeface="Lucida Handwriting" pitchFamily="66" charset="0"/>
              <a:cs typeface="KodchiangUPC" pitchFamily="18" charset="-34"/>
            </a:endParaRPr>
          </a:p>
        </p:txBody>
      </p:sp>
      <p:pic>
        <p:nvPicPr>
          <p:cNvPr id="307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" y="3530611"/>
            <a:ext cx="2946400" cy="198596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041" y="3140968"/>
            <a:ext cx="3568753" cy="2008357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176" y="3167712"/>
            <a:ext cx="3358600" cy="251936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640" y="548680"/>
            <a:ext cx="6545263" cy="4835525"/>
          </a:xfrm>
          <a:effectLst>
            <a:softEdge rad="317500"/>
          </a:effectLst>
        </p:spPr>
      </p:pic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467544" y="5661248"/>
            <a:ext cx="795031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en-US" sz="1400" b="1" i="1" dirty="0"/>
              <a:t>ДП „Пристанищна </a:t>
            </a:r>
            <a:r>
              <a:rPr lang="ru-RU" altLang="en-US" sz="1400" b="1" i="1" dirty="0" smtClean="0"/>
              <a:t>инфраструктура</a:t>
            </a:r>
            <a:r>
              <a:rPr lang="en-US" altLang="en-US" sz="1400" b="1" i="1" dirty="0" smtClean="0"/>
              <a:t>”</a:t>
            </a:r>
            <a:r>
              <a:rPr lang="ru-RU" altLang="en-US" sz="1400" b="1" i="1" dirty="0"/>
              <a:t> </a:t>
            </a:r>
            <a:r>
              <a:rPr lang="ru-RU" altLang="en-US" sz="1400" i="1" dirty="0"/>
              <a:t>управлява инфраструктурата на </a:t>
            </a:r>
            <a:r>
              <a:rPr lang="ru-RU" altLang="en-US" sz="1400" i="1" dirty="0" smtClean="0"/>
              <a:t>пристанищата</a:t>
            </a:r>
          </a:p>
          <a:p>
            <a:r>
              <a:rPr lang="bg-BG" altLang="en-US" sz="1400" i="1" dirty="0" smtClean="0"/>
              <a:t>з</a:t>
            </a:r>
            <a:r>
              <a:rPr lang="ru-RU" altLang="en-US" sz="1400" i="1" dirty="0" smtClean="0"/>
              <a:t>а обществен </a:t>
            </a:r>
            <a:r>
              <a:rPr lang="ru-RU" altLang="en-US" sz="1400" i="1" dirty="0"/>
              <a:t>транспорт </a:t>
            </a:r>
            <a:r>
              <a:rPr lang="ru-RU" altLang="en-US" sz="1400" i="1" dirty="0" smtClean="0"/>
              <a:t>с </a:t>
            </a:r>
            <a:r>
              <a:rPr lang="ru-RU" altLang="en-US" sz="1400" i="1" dirty="0"/>
              <a:t>национално значение </a:t>
            </a:r>
            <a:r>
              <a:rPr lang="ru-RU" altLang="en-US" sz="1400" i="1" dirty="0" smtClean="0"/>
              <a:t>и </a:t>
            </a:r>
            <a:r>
              <a:rPr lang="ru-RU" altLang="en-US" sz="1400" i="1" dirty="0"/>
              <a:t>предоставя услуги по </a:t>
            </a:r>
            <a:r>
              <a:rPr lang="ru-RU" altLang="en-US" sz="1400" i="1" dirty="0" smtClean="0"/>
              <a:t>управление</a:t>
            </a:r>
          </a:p>
          <a:p>
            <a:r>
              <a:rPr lang="ru-RU" altLang="en-US" sz="1400" i="1" dirty="0"/>
              <a:t>н</a:t>
            </a:r>
            <a:r>
              <a:rPr lang="ru-RU" altLang="en-US" sz="1400" i="1" dirty="0" smtClean="0"/>
              <a:t>а трафика </a:t>
            </a:r>
            <a:r>
              <a:rPr lang="ru-RU" altLang="en-US" sz="1400" i="1" dirty="0"/>
              <a:t>и информационно обслужване на корабоплаването.</a:t>
            </a:r>
            <a:endParaRPr lang="en-GB" altLang="en-US" sz="1400" i="1" dirty="0">
              <a:latin typeface="Algerian" panose="04020705040A02060702" pitchFamily="82" charset="0"/>
            </a:endParaRPr>
          </a:p>
          <a:p>
            <a:endParaRPr lang="en-GB" alt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altLang="bg-BG" dirty="0" smtClean="0"/>
          </a:p>
        </p:txBody>
      </p:sp>
      <p:pic>
        <p:nvPicPr>
          <p:cNvPr id="1026" name="Picture 2" descr="\\hq\Profiles\m.ganchovska\Desktop\презентация\Untitled-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08912" cy="6264696"/>
          </a:xfrm>
          <a:prstGeom prst="rect">
            <a:avLst/>
          </a:prstGeom>
          <a:noFill/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71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7559675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bg-BG" sz="1400" b="1" dirty="0" smtClean="0">
                <a:latin typeface="Lucida Handwriting" pitchFamily="66" charset="0"/>
              </a:rPr>
              <a:t>KNRIN – 2014/108164 Norway Grants 2009 – 2014</a:t>
            </a:r>
            <a:br>
              <a:rPr lang="ru-RU" altLang="bg-BG" sz="1400" b="1" dirty="0" smtClean="0">
                <a:latin typeface="Lucida Handwriting" pitchFamily="66" charset="0"/>
              </a:rPr>
            </a:br>
            <a:r>
              <a:rPr lang="ru-RU" altLang="bg-BG" sz="1400" dirty="0" smtClean="0">
                <a:latin typeface="Lucida Handwriting" pitchFamily="66" charset="0"/>
              </a:rPr>
              <a:t> </a:t>
            </a:r>
            <a:r>
              <a:rPr lang="ru-RU" altLang="bg-BG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Мониторинг и информационна система   за Черно море</a:t>
            </a:r>
            <a:endParaRPr lang="bg-BG" altLang="bg-BG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Handwriting" pitchFamily="66" charset="0"/>
            </a:endParaRPr>
          </a:p>
        </p:txBody>
      </p:sp>
      <p:sp>
        <p:nvSpPr>
          <p:cNvPr id="5123" name="Text Placeholder 1"/>
          <p:cNvSpPr>
            <a:spLocks noGrp="1"/>
          </p:cNvSpPr>
          <p:nvPr>
            <p:ph type="body" sz="half" idx="1"/>
          </p:nvPr>
        </p:nvSpPr>
        <p:spPr>
          <a:xfrm>
            <a:off x="395288" y="1214438"/>
            <a:ext cx="8497887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altLang="en-US" sz="2200" b="1" dirty="0" smtClean="0"/>
          </a:p>
          <a:p>
            <a:pPr eaLnBrk="1" hangingPunct="1"/>
            <a:r>
              <a:rPr lang="ru-RU" altLang="en-US" sz="2200" b="1" dirty="0" smtClean="0"/>
              <a:t>Бенефициент: </a:t>
            </a:r>
            <a:r>
              <a:rPr lang="ru-RU" altLang="en-US" sz="2200" dirty="0" smtClean="0"/>
              <a:t>Д</a:t>
            </a:r>
            <a:r>
              <a:rPr lang="bg-BG" altLang="en-US" sz="2200" dirty="0" smtClean="0"/>
              <a:t>П</a:t>
            </a:r>
            <a:r>
              <a:rPr lang="ru-RU" altLang="en-US" sz="2200" dirty="0" smtClean="0"/>
              <a:t> „Пристанищна</a:t>
            </a:r>
            <a:r>
              <a:rPr lang="en-US" altLang="en-US" sz="2200" dirty="0" smtClean="0"/>
              <a:t> </a:t>
            </a:r>
            <a:r>
              <a:rPr lang="ru-RU" altLang="en-US" sz="2200" dirty="0" smtClean="0"/>
              <a:t>инфраструктура“</a:t>
            </a:r>
          </a:p>
          <a:p>
            <a:pPr eaLnBrk="1" hangingPunct="1"/>
            <a:r>
              <a:rPr lang="ru-RU" altLang="en-US" sz="2200" b="1" dirty="0" smtClean="0"/>
              <a:t>Обща стойност на проекта:</a:t>
            </a:r>
            <a:r>
              <a:rPr lang="ru-RU" altLang="en-US" sz="2200" dirty="0" smtClean="0"/>
              <a:t> 1 500 000 евро</a:t>
            </a:r>
          </a:p>
          <a:p>
            <a:pPr eaLnBrk="1" hangingPunct="1"/>
            <a:r>
              <a:rPr lang="ru-RU" altLang="en-US" sz="2200" b="1" dirty="0" smtClean="0"/>
              <a:t>Безвъзмездната финансова помощ:</a:t>
            </a:r>
            <a:r>
              <a:rPr lang="ru-RU" altLang="en-US" sz="2200" dirty="0" smtClean="0"/>
              <a:t> 1 275 000 евро</a:t>
            </a:r>
          </a:p>
          <a:p>
            <a:pPr eaLnBrk="1" hangingPunct="1"/>
            <a:r>
              <a:rPr lang="ru-RU" altLang="en-US" sz="2200" b="1" dirty="0" smtClean="0"/>
              <a:t>Национално съфинансиране:</a:t>
            </a:r>
            <a:r>
              <a:rPr lang="ru-RU" altLang="en-US" sz="2200" dirty="0" smtClean="0"/>
              <a:t> 225 000 евро</a:t>
            </a:r>
          </a:p>
          <a:p>
            <a:pPr eaLnBrk="1" hangingPunct="1"/>
            <a:r>
              <a:rPr lang="ru-RU" altLang="en-US" sz="2200" b="1" dirty="0" smtClean="0"/>
              <a:t>Финансов инструмент:</a:t>
            </a:r>
            <a:r>
              <a:rPr lang="ru-RU" altLang="en-US" sz="2200" dirty="0" smtClean="0"/>
              <a:t> Норвежкия Финансов Механизъм 2009-2014 в рамките на Програма „Иновации в зелената индустрия“ в България</a:t>
            </a:r>
          </a:p>
          <a:p>
            <a:pPr eaLnBrk="1" hangingPunct="1"/>
            <a:r>
              <a:rPr lang="ru-RU" altLang="en-US" sz="2200" b="1" dirty="0" smtClean="0"/>
              <a:t>Начало на проекта:</a:t>
            </a:r>
            <a:r>
              <a:rPr lang="ru-RU" altLang="en-US" sz="2200" dirty="0" smtClean="0"/>
              <a:t> 25.09.2014 г.</a:t>
            </a:r>
          </a:p>
          <a:p>
            <a:pPr eaLnBrk="1" hangingPunct="1"/>
            <a:r>
              <a:rPr lang="ru-RU" altLang="en-US" sz="2200" b="1" dirty="0" smtClean="0"/>
              <a:t>Край на проекта:</a:t>
            </a:r>
            <a:r>
              <a:rPr lang="ru-RU" altLang="en-US" sz="2200" dirty="0" smtClean="0"/>
              <a:t> 30.04.2017 г.</a:t>
            </a:r>
          </a:p>
          <a:p>
            <a:pPr eaLnBrk="1" hangingPunct="1"/>
            <a:endParaRPr lang="en-GB" altLang="en-US" dirty="0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417943"/>
            <a:ext cx="2351197" cy="123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492" y="5417943"/>
            <a:ext cx="1754683" cy="12264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 descr="\\hq\Profiles\m.ganchovska\Desktop\DPPI_logo\logo-2016\Logo-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10481"/>
            <a:ext cx="1511300" cy="1235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en-US" smtClean="0"/>
              <a:t>Партньори:</a:t>
            </a:r>
            <a:endParaRPr lang="en-GB" alt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4438"/>
            <a:ext cx="8229600" cy="2574925"/>
          </a:xfrm>
        </p:spPr>
        <p:txBody>
          <a:bodyPr rtlCol="0">
            <a:normAutofit fontScale="62500" lnSpcReduction="20000"/>
          </a:bodyPr>
          <a:lstStyle/>
          <a:p>
            <a:pPr eaLnBrk="1" hangingPunct="1">
              <a:defRPr/>
            </a:pPr>
            <a:r>
              <a:rPr lang="ru-RU" b="1" dirty="0" smtClean="0"/>
              <a:t>Главен партньор по проекта:</a:t>
            </a: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Норвежката Брегова Администрация  (KYSTVERKET)</a:t>
            </a:r>
            <a:endParaRPr lang="en-US" dirty="0" smtClean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     </a:t>
            </a:r>
            <a:r>
              <a:rPr lang="ru-RU" dirty="0" smtClean="0"/>
              <a:t>Проектът е замислен по подобие на норвежкия проект Barents Watch.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dirty="0" smtClean="0"/>
              <a:t> </a:t>
            </a:r>
          </a:p>
          <a:p>
            <a:pPr eaLnBrk="1" hangingPunct="1">
              <a:defRPr/>
            </a:pPr>
            <a:r>
              <a:rPr lang="ru-RU" b="1" dirty="0" smtClean="0"/>
              <a:t> Основни партньори:</a:t>
            </a: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Национален институт по метеорология и хидрология - БАН</a:t>
            </a:r>
          </a:p>
          <a:p>
            <a:pPr eaLnBrk="1" hangingPunct="1">
              <a:defRPr/>
            </a:pPr>
            <a:r>
              <a:rPr lang="ru-RU" dirty="0" smtClean="0"/>
              <a:t>Институт по Океанология – Варна</a:t>
            </a:r>
          </a:p>
          <a:p>
            <a:pPr eaLnBrk="1" hangingPunct="1">
              <a:defRPr/>
            </a:pPr>
            <a:r>
              <a:rPr lang="ru-RU" dirty="0" smtClean="0"/>
              <a:t>Висше Военноморско училище „Н. Й. Вапцаров“</a:t>
            </a:r>
          </a:p>
          <a:p>
            <a:pPr eaLnBrk="1" hangingPunct="1">
              <a:defRPr/>
            </a:pPr>
            <a:r>
              <a:rPr lang="ru-RU" dirty="0" smtClean="0"/>
              <a:t>Клъстер Аеро- Космически Технологии, Изследвания и Приложения</a:t>
            </a:r>
          </a:p>
          <a:p>
            <a:pPr eaLnBrk="1" hangingPunct="1">
              <a:defRPr/>
            </a:pPr>
            <a:r>
              <a:rPr lang="ru-RU" smtClean="0"/>
              <a:t>Научно Изследователският Сектор </a:t>
            </a:r>
            <a:r>
              <a:rPr lang="ru-RU" dirty="0" smtClean="0"/>
              <a:t>към Софийски Университет „Св. Кл. Охридски“</a:t>
            </a:r>
          </a:p>
          <a:p>
            <a:pPr eaLnBrk="1" hangingPunct="1">
              <a:defRPr/>
            </a:pPr>
            <a:endParaRPr lang="en-GB" dirty="0"/>
          </a:p>
        </p:txBody>
      </p:sp>
      <p:pic>
        <p:nvPicPr>
          <p:cNvPr id="6148" name="Picture 5" descr="7.pn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3728" y="3643672"/>
            <a:ext cx="5117212" cy="2447949"/>
          </a:xfrm>
          <a:noFill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356" y="1357987"/>
            <a:ext cx="12096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671" y="4077072"/>
            <a:ext cx="10953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6286500"/>
            <a:ext cx="10191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430837"/>
            <a:ext cx="8572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77072"/>
            <a:ext cx="942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846" y="5567362"/>
            <a:ext cx="10096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1"/>
          <p:cNvSpPr>
            <a:spLocks noGrp="1"/>
          </p:cNvSpPr>
          <p:nvPr>
            <p:ph idx="1"/>
          </p:nvPr>
        </p:nvSpPr>
        <p:spPr>
          <a:xfrm>
            <a:off x="539750" y="836613"/>
            <a:ext cx="7847013" cy="2520950"/>
          </a:xfrm>
        </p:spPr>
        <p:txBody>
          <a:bodyPr/>
          <a:lstStyle/>
          <a:p>
            <a:pPr eaLnBrk="1" hangingPunct="1"/>
            <a:r>
              <a:rPr lang="bg-BG" altLang="en-US" dirty="0" smtClean="0"/>
              <a:t>В рамките на проект „Мониторинг и информационна система за Черно море“</a:t>
            </a:r>
            <a:r>
              <a:rPr lang="en-GB" altLang="en-US" dirty="0" smtClean="0"/>
              <a:t>  е </a:t>
            </a:r>
            <a:r>
              <a:rPr lang="en-GB" altLang="en-US" dirty="0" err="1" smtClean="0"/>
              <a:t>внедрена</a:t>
            </a:r>
            <a:r>
              <a:rPr lang="bg-BG" altLang="en-US" dirty="0" smtClean="0"/>
              <a:t> </a:t>
            </a:r>
            <a:r>
              <a:rPr lang="en-GB" altLang="en-US" dirty="0" err="1" smtClean="0"/>
              <a:t>информационна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система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за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мониторинг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на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Черно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море</a:t>
            </a:r>
            <a:r>
              <a:rPr lang="en-GB" altLang="en-US" dirty="0" smtClean="0"/>
              <a:t> в </a:t>
            </a:r>
            <a:r>
              <a:rPr lang="en-GB" altLang="en-US" dirty="0" err="1" smtClean="0"/>
              <a:t>реално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време</a:t>
            </a:r>
            <a:endParaRPr lang="en-US" altLang="en-US" dirty="0" smtClean="0"/>
          </a:p>
          <a:p>
            <a:pPr eaLnBrk="1" hangingPunct="1"/>
            <a:r>
              <a:rPr lang="bg-BG" altLang="en-US" dirty="0" smtClean="0"/>
              <a:t>Реализирана е от Консорциум "СТЕМО-ЕСРИ" под формата на уеб портал с публичен и контролиран достъп, като поддържа различни специализирани уеб ГИС приложения</a:t>
            </a:r>
            <a:endParaRPr lang="en-US" altLang="en-US" dirty="0" smtClean="0"/>
          </a:p>
          <a:p>
            <a:pPr eaLnBrk="1" hangingPunct="1"/>
            <a:r>
              <a:rPr lang="bg-BG" altLang="en-US" dirty="0" smtClean="0"/>
              <a:t>Системата е реализирана на базата на</a:t>
            </a:r>
            <a:r>
              <a:rPr lang="en-US" altLang="en-US" dirty="0" smtClean="0"/>
              <a:t> </a:t>
            </a:r>
            <a:r>
              <a:rPr lang="bg-BG" altLang="en-US" dirty="0" smtClean="0"/>
              <a:t>модерен ГИС софтуер, разположен на мощен и съвременен хардуер</a:t>
            </a:r>
          </a:p>
          <a:p>
            <a:pPr eaLnBrk="1" hangingPunct="1">
              <a:buFont typeface="Arial" charset="0"/>
              <a:buNone/>
            </a:pPr>
            <a:endParaRPr lang="en-GB" altLang="en-US" dirty="0" smtClean="0"/>
          </a:p>
        </p:txBody>
      </p:sp>
      <p:pic>
        <p:nvPicPr>
          <p:cNvPr id="7171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3717032"/>
            <a:ext cx="4745037" cy="235515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2" descr="Artist_s_impression_of_Sentinel-1A_node_full_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89040"/>
            <a:ext cx="3035799" cy="227598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398" y="373595"/>
            <a:ext cx="72009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bg-BG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 е уникална по рода си за България:</a:t>
            </a:r>
          </a:p>
          <a:p>
            <a:pPr>
              <a:defRPr/>
            </a:pP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позволява събирането на данни в реално време от различни източници, включително и от европейската програма „Коперник“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интегрира и обработва данни от сензори за автоматично измерване на параметрите на морската вода и атмосферния въздух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позволява събирането на данни от голям набор от източници и осигурява мощна функционалност за обработка, анализ и визуализация на информация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позволява архивиране и съхранение</a:t>
            </a:r>
          </a:p>
          <a:p>
            <a:pPr marL="285750" indent="-285750">
              <a:buFontTx/>
              <a:buChar char="-"/>
              <a:defRPr/>
            </a:pPr>
            <a:endParaRPr lang="en-GB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2928938" y="4286250"/>
            <a:ext cx="2357437" cy="1143000"/>
          </a:xfrm>
          <a:prstGeom prst="cloudCallout">
            <a:avLst>
              <a:gd name="adj1" fmla="val 2533"/>
              <a:gd name="adj2" fmla="val -3042"/>
            </a:avLst>
          </a:prstGeom>
          <a:solidFill>
            <a:srgbClr val="A4EC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Internet</a:t>
            </a:r>
            <a:endParaRPr lang="bg-BG" sz="24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14348" y="3286124"/>
            <a:ext cx="1785950" cy="612462"/>
          </a:xfrm>
          <a:prstGeom prst="roundRect">
            <a:avLst>
              <a:gd name="adj" fmla="val 19738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cap="rnd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isometricOffAxis2Top">
              <a:rot lat="19550029" lon="384484" rev="21308936"/>
            </a:camera>
            <a:lightRig rig="balanced" dir="t"/>
          </a:scene3d>
          <a:sp3d extrusionH="76200" prstMaterial="powder">
            <a:bevelT w="165100" h="114300" prst="hardEdge"/>
            <a:extrusionClr>
              <a:srgbClr val="A4ECFA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r>
              <a:rPr lang="bg-BG" sz="1800" dirty="0">
                <a:solidFill>
                  <a:schemeClr val="tx1"/>
                </a:solidFill>
              </a:rPr>
              <a:t>Потребители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57158" y="5429264"/>
            <a:ext cx="2428892" cy="1071570"/>
          </a:xfrm>
          <a:prstGeom prst="roundRect">
            <a:avLst>
              <a:gd name="adj" fmla="val 19738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cap="rnd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isometricOffAxis2Top">
              <a:rot lat="19550029" lon="384484" rev="21308936"/>
            </a:camera>
            <a:lightRig rig="balanced" dir="t"/>
          </a:scene3d>
          <a:sp3d extrusionH="76200" prstMaterial="powder">
            <a:bevelT w="165100" h="114300" prst="hardEdge"/>
            <a:extrusionClr>
              <a:srgbClr val="A4ECFA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endParaRPr lang="en-US" dirty="0">
              <a:solidFill>
                <a:schemeClr val="tx1"/>
              </a:solidFill>
            </a:endParaRPr>
          </a:p>
          <a:p>
            <a:pPr>
              <a:buFontTx/>
              <a:buChar char="-"/>
              <a:defRPr/>
            </a:pP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bg-BG" sz="1800" dirty="0">
                <a:solidFill>
                  <a:schemeClr val="tx1"/>
                </a:solidFill>
              </a:rPr>
              <a:t>Вътрешни системи и сензори на ДППИ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buFontTx/>
              <a:buChar char="-"/>
              <a:defRPr/>
            </a:pP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7" name="Left-Right Arrow 6"/>
          <p:cNvSpPr/>
          <p:nvPr/>
        </p:nvSpPr>
        <p:spPr>
          <a:xfrm rot="9630284">
            <a:off x="4503728" y="3975713"/>
            <a:ext cx="1173685" cy="220598"/>
          </a:xfrm>
          <a:prstGeom prst="leftRightArrow">
            <a:avLst/>
          </a:prstGeom>
          <a:solidFill>
            <a:srgbClr val="7030A0"/>
          </a:solidFill>
          <a:ln>
            <a:gradFill>
              <a:gsLst>
                <a:gs pos="0">
                  <a:srgbClr val="7030A0"/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4" name="Rounded Rectangle 13"/>
          <p:cNvSpPr/>
          <p:nvPr/>
        </p:nvSpPr>
        <p:spPr>
          <a:xfrm>
            <a:off x="5643570" y="3071810"/>
            <a:ext cx="2643206" cy="1428760"/>
          </a:xfrm>
          <a:prstGeom prst="roundRect">
            <a:avLst>
              <a:gd name="adj" fmla="val 19738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cap="rnd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isometricOffAxis2Top">
              <a:rot lat="19550029" lon="384484" rev="21308936"/>
            </a:camera>
            <a:lightRig rig="balanced" dir="t"/>
          </a:scene3d>
          <a:sp3d extrusionH="76200" prstMaterial="powder">
            <a:bevelT w="165100" h="114300" prst="hardEdge"/>
            <a:extrusionClr>
              <a:srgbClr val="A4ECFA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endParaRPr lang="en-US" dirty="0">
              <a:solidFill>
                <a:schemeClr val="tx1"/>
              </a:solidFill>
            </a:endParaRPr>
          </a:p>
          <a:p>
            <a:pPr>
              <a:buFontTx/>
              <a:buChar char="-"/>
              <a:defRPr/>
            </a:pP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bg-BG" sz="1800" dirty="0">
                <a:solidFill>
                  <a:schemeClr val="tx1"/>
                </a:solidFill>
              </a:rPr>
              <a:t>Външни системи Коперник, НИМХ,  НИС и множество други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buFontTx/>
              <a:buChar char="-"/>
              <a:defRPr/>
            </a:pP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6" name="Left-Right Arrow 15"/>
          <p:cNvSpPr/>
          <p:nvPr/>
        </p:nvSpPr>
        <p:spPr>
          <a:xfrm rot="10800000" flipV="1">
            <a:off x="2786050" y="6000768"/>
            <a:ext cx="3714776" cy="182743"/>
          </a:xfrm>
          <a:prstGeom prst="leftRightArrow">
            <a:avLst/>
          </a:prstGeom>
          <a:solidFill>
            <a:srgbClr val="7030A0"/>
          </a:solidFill>
          <a:ln>
            <a:gradFill>
              <a:gsLst>
                <a:gs pos="0">
                  <a:srgbClr val="7030A0"/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7" name="Left-Right Arrow 16"/>
          <p:cNvSpPr/>
          <p:nvPr/>
        </p:nvSpPr>
        <p:spPr>
          <a:xfrm rot="12742190">
            <a:off x="2384776" y="3815011"/>
            <a:ext cx="1508211" cy="228109"/>
          </a:xfrm>
          <a:prstGeom prst="leftRightArrow">
            <a:avLst/>
          </a:prstGeom>
          <a:solidFill>
            <a:srgbClr val="7030A0"/>
          </a:solidFill>
          <a:ln>
            <a:gradFill>
              <a:gsLst>
                <a:gs pos="0">
                  <a:srgbClr val="7030A0"/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8" name="Left-Right Arrow 17"/>
          <p:cNvSpPr/>
          <p:nvPr/>
        </p:nvSpPr>
        <p:spPr>
          <a:xfrm rot="5400000">
            <a:off x="3817375" y="5612385"/>
            <a:ext cx="600911" cy="234670"/>
          </a:xfrm>
          <a:prstGeom prst="leftRightArrow">
            <a:avLst/>
          </a:prstGeom>
          <a:solidFill>
            <a:srgbClr val="7030A0"/>
          </a:solidFill>
          <a:ln>
            <a:gradFill>
              <a:gsLst>
                <a:gs pos="0">
                  <a:srgbClr val="7030A0"/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20" name="Can 19"/>
          <p:cNvSpPr/>
          <p:nvPr/>
        </p:nvSpPr>
        <p:spPr>
          <a:xfrm>
            <a:off x="6500826" y="5500702"/>
            <a:ext cx="1009409" cy="1214446"/>
          </a:xfrm>
          <a:prstGeom prst="can">
            <a:avLst/>
          </a:prstGeom>
          <a:gradFill>
            <a:gsLst>
              <a:gs pos="0">
                <a:srgbClr val="70F9FC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0800000" scaled="0"/>
          </a:gradFill>
          <a:ln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a:ln>
          <a:scene3d>
            <a:camera prst="obliqueBottomLeft">
              <a:rot lat="3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1800" dirty="0">
                <a:solidFill>
                  <a:schemeClr val="tx1"/>
                </a:solidFill>
              </a:rPr>
              <a:t>Система МИСЧМ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002588" cy="908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bg-BG" sz="3200" b="1" dirty="0" smtClean="0"/>
              <a:t/>
            </a:r>
            <a:br>
              <a:rPr lang="en-GB" altLang="bg-BG" sz="3200" b="1" dirty="0" smtClean="0"/>
            </a:br>
            <a:endParaRPr lang="bg-BG" altLang="bg-BG" sz="3200" b="1" dirty="0" smtClean="0"/>
          </a:p>
        </p:txBody>
      </p:sp>
      <p:sp>
        <p:nvSpPr>
          <p:cNvPr id="9219" name="Content Placeholder 1"/>
          <p:cNvSpPr>
            <a:spLocks noGrp="1"/>
          </p:cNvSpPr>
          <p:nvPr>
            <p:ph idx="1"/>
          </p:nvPr>
        </p:nvSpPr>
        <p:spPr>
          <a:xfrm>
            <a:off x="628650" y="571500"/>
            <a:ext cx="7886700" cy="5605463"/>
          </a:xfrm>
          <a:ln>
            <a:noFill/>
          </a:ln>
          <a:effectLst/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ru-RU" altLang="en-US" sz="2000" b="1" dirty="0" smtClean="0"/>
              <a:t>Функционални възможности на системата:</a:t>
            </a:r>
            <a:r>
              <a:rPr lang="ru-RU" altLang="en-US" sz="2000" dirty="0" smtClean="0"/>
              <a:t> 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ru-RU" altLang="en-US" sz="2000" dirty="0" smtClean="0"/>
          </a:p>
          <a:p>
            <a:pPr eaLnBrk="1" hangingPunct="1">
              <a:defRPr/>
            </a:pPr>
            <a:r>
              <a:rPr lang="ru-RU" altLang="en-US" sz="2000" dirty="0" smtClean="0"/>
              <a:t>Предоставяне на информация, необходима за подобряване опазването на морските и крайбрежни зони</a:t>
            </a:r>
          </a:p>
          <a:p>
            <a:pPr eaLnBrk="1" hangingPunct="1">
              <a:defRPr/>
            </a:pPr>
            <a:r>
              <a:rPr lang="ru-RU" altLang="en-US" sz="2000" dirty="0" smtClean="0"/>
              <a:t>Подпомагане на системите за ранно известяване при екологични опасности с данни, налични в нея</a:t>
            </a:r>
          </a:p>
          <a:p>
            <a:pPr eaLnBrk="1" hangingPunct="1">
              <a:defRPr/>
            </a:pPr>
            <a:r>
              <a:rPr lang="ru-RU" altLang="en-US" sz="2000" dirty="0" smtClean="0"/>
              <a:t>Улесняване събирането на информация за корабоплаването</a:t>
            </a:r>
          </a:p>
          <a:p>
            <a:pPr eaLnBrk="1" hangingPunct="1">
              <a:defRPr/>
            </a:pPr>
            <a:r>
              <a:rPr lang="ru-RU" altLang="en-US" sz="2000" dirty="0" smtClean="0"/>
              <a:t>Подобряване корабоплавателните дейности (в контекста на опазване на чистота на морските водни пространства</a:t>
            </a:r>
          </a:p>
          <a:p>
            <a:pPr eaLnBrk="1" hangingPunct="1">
              <a:defRPr/>
            </a:pPr>
            <a:r>
              <a:rPr lang="ru-RU" altLang="en-US" sz="2000" dirty="0" smtClean="0"/>
              <a:t>Създаване на по-добри условия за ефективен морски бизнес, свързан с туризма</a:t>
            </a:r>
          </a:p>
          <a:p>
            <a:pPr eaLnBrk="1" hangingPunct="1">
              <a:defRPr/>
            </a:pPr>
            <a:r>
              <a:rPr lang="ru-RU" altLang="en-US" sz="2000" dirty="0" smtClean="0"/>
              <a:t>За научни, изследователски и образователни цели</a:t>
            </a:r>
          </a:p>
          <a:p>
            <a:pPr eaLnBrk="1" hangingPunct="1">
              <a:defRPr/>
            </a:pPr>
            <a:r>
              <a:rPr lang="ru-RU" altLang="en-US" sz="2000" dirty="0" smtClean="0"/>
              <a:t>Предоставяне на информация с различни нива на достъп</a:t>
            </a:r>
          </a:p>
          <a:p>
            <a:pPr eaLnBrk="1" hangingPunct="1">
              <a:defRPr/>
            </a:pPr>
            <a:r>
              <a:rPr lang="ru-RU" altLang="en-US" sz="2000" dirty="0" smtClean="0"/>
              <a:t>Обработване и предоставяне на готовата информация по теми</a:t>
            </a:r>
          </a:p>
          <a:p>
            <a:pPr eaLnBrk="1" hangingPunct="1">
              <a:defRPr/>
            </a:pPr>
            <a:r>
              <a:rPr lang="ru-RU" altLang="en-US" sz="2000" dirty="0" smtClean="0"/>
              <a:t>Извършване на спаравки над събраните данни</a:t>
            </a:r>
          </a:p>
          <a:p>
            <a:pPr eaLnBrk="1" hangingPunct="1">
              <a:defRPr/>
            </a:pPr>
            <a:r>
              <a:rPr lang="ru-RU" altLang="en-US" sz="2000" dirty="0" smtClean="0"/>
              <a:t>Визуализиране в графичен вид на анализираните данни</a:t>
            </a:r>
            <a:endParaRPr lang="en-US" altLang="en-US" sz="2000" dirty="0" smtClean="0"/>
          </a:p>
          <a:p>
            <a:pPr eaLnBrk="1" hangingPunct="1">
              <a:defRPr/>
            </a:pPr>
            <a:r>
              <a:rPr lang="bg-BG" altLang="en-US" sz="2000" dirty="0" smtClean="0"/>
              <a:t>Предоставяне на информация за българските пристанища</a:t>
            </a:r>
            <a:endParaRPr lang="ru-RU" altLang="en-US" sz="2000" dirty="0" smtClean="0"/>
          </a:p>
          <a:p>
            <a:pPr eaLnBrk="1" hangingPunct="1">
              <a:defRPr/>
            </a:pPr>
            <a:endParaRPr lang="en-GB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214290"/>
            <a:ext cx="7886700" cy="1325563"/>
          </a:xfrm>
          <a:effectLst/>
        </p:spPr>
        <p:txBody>
          <a:bodyPr/>
          <a:lstStyle/>
          <a:p>
            <a:pPr algn="ctr" eaLnBrk="1" hangingPunct="1"/>
            <a:r>
              <a:rPr lang="bg-BG" altLang="en-US" sz="2400" b="1" dirty="0" smtClean="0"/>
              <a:t/>
            </a:r>
            <a:br>
              <a:rPr lang="bg-BG" altLang="en-US" sz="2400" b="1" dirty="0" smtClean="0"/>
            </a:br>
            <a:r>
              <a:rPr lang="bg-BG" altLang="en-US" sz="2400" b="1" dirty="0" smtClean="0"/>
              <a:t>Събраните данни от системата „Коперник“ се визуализират в графичен вид, лесен за разбиране от всеки потребител</a:t>
            </a:r>
            <a:r>
              <a:rPr lang="bg-BG" altLang="en-US" sz="3600" b="1" dirty="0" smtClean="0"/>
              <a:t/>
            </a:r>
            <a:br>
              <a:rPr lang="bg-BG" altLang="en-US" sz="3600" b="1" dirty="0" smtClean="0"/>
            </a:br>
            <a:endParaRPr lang="en-US" altLang="en-US" sz="3600" b="1" dirty="0" smtClean="0">
              <a:solidFill>
                <a:srgbClr val="003366"/>
              </a:solidFill>
            </a:endParaRPr>
          </a:p>
        </p:txBody>
      </p:sp>
      <p:pic>
        <p:nvPicPr>
          <p:cNvPr id="10243" name="Picture 4" descr="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428736"/>
            <a:ext cx="4429125" cy="208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5" descr="2.pn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7290" y="3714752"/>
            <a:ext cx="6084887" cy="2863850"/>
          </a:xfrm>
          <a:noFill/>
          <a:ln>
            <a:solidFill>
              <a:schemeClr val="tx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1428736"/>
            <a:ext cx="3714254" cy="206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algn="ctr" eaLnBrk="1" hangingPunct="1"/>
            <a:r>
              <a:rPr lang="bg-BG" altLang="en-US" sz="2000" b="1" dirty="0" smtClean="0">
                <a:solidFill>
                  <a:srgbClr val="FF0000"/>
                </a:solidFill>
              </a:rPr>
              <a:t> </a:t>
            </a:r>
            <a:r>
              <a:rPr lang="bg-BG" altLang="en-US" sz="2000" b="1" dirty="0" smtClean="0"/>
              <a:t>Визуализираните данни от вътрешни системи на ДППИ</a:t>
            </a:r>
            <a:br>
              <a:rPr lang="bg-BG" altLang="en-US" sz="2000" b="1" dirty="0" smtClean="0"/>
            </a:br>
            <a:r>
              <a:rPr lang="bg-BG" altLang="en-US" sz="2000" b="1" dirty="0" smtClean="0"/>
              <a:t> са представени с атрибути,</a:t>
            </a:r>
            <a:r>
              <a:rPr lang="en-US" altLang="en-US" sz="2000" b="1" dirty="0" smtClean="0"/>
              <a:t> </a:t>
            </a:r>
            <a:r>
              <a:rPr lang="bg-BG" altLang="en-US" sz="2000" b="1" dirty="0" smtClean="0"/>
              <a:t> подпомагащи развитието на морския бизнес </a:t>
            </a:r>
            <a:r>
              <a:rPr lang="bg-BG" altLang="en-US" sz="3600" b="1" dirty="0" smtClean="0">
                <a:solidFill>
                  <a:srgbClr val="FF0000"/>
                </a:solidFill>
              </a:rPr>
              <a:t/>
            </a:r>
            <a:br>
              <a:rPr lang="bg-BG" altLang="en-US" sz="3600" b="1" dirty="0" smtClean="0">
                <a:solidFill>
                  <a:srgbClr val="FF0000"/>
                </a:solidFill>
              </a:rPr>
            </a:br>
            <a:endParaRPr lang="en-US" altLang="en-US" sz="3600" b="1" dirty="0" smtClean="0">
              <a:solidFill>
                <a:srgbClr val="003366"/>
              </a:solidFill>
            </a:endParaRPr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428750"/>
            <a:ext cx="5429958" cy="335757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46" y="4786322"/>
            <a:ext cx="3323952" cy="1947109"/>
          </a:xfrm>
          <a:prstGeom prst="rect">
            <a:avLst/>
          </a:prstGeom>
          <a:effectLst>
            <a:outerShdw blurRad="50800" dist="50800" algn="ctr" rotWithShape="0">
              <a:srgbClr val="000000">
                <a:alpha val="43137"/>
              </a:srgbClr>
            </a:outerShdw>
            <a:softEdge rad="101600"/>
          </a:effectLst>
          <a:scene3d>
            <a:camera prst="orthographicFront">
              <a:rot lat="0" lon="1800000" rev="0"/>
            </a:camera>
            <a:lightRig rig="threePt" dir="t"/>
          </a:scene3d>
        </p:spPr>
      </p:pic>
      <p:pic>
        <p:nvPicPr>
          <p:cNvPr id="4" name="Picture 4" descr="\\hq\Profiles\m.ganchovska\Desktop\Варн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608" y="1196752"/>
            <a:ext cx="2670854" cy="263278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08676"/>
            <a:ext cx="3517211" cy="249289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Content Placeholder 4" descr="1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596" y="1500174"/>
            <a:ext cx="5641975" cy="2643187"/>
          </a:xfrm>
          <a:noFill/>
        </p:spPr>
      </p:pic>
      <p:pic>
        <p:nvPicPr>
          <p:cNvPr id="12292" name="Picture 5" descr="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638550"/>
            <a:ext cx="6084888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642910" y="571480"/>
            <a:ext cx="792961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bg-BG" altLang="en-US" sz="1600" b="1" dirty="0"/>
              <a:t>Визуализиране на данни, събрани от собствените сензори на системата за морската вода и атмосферния въздух в </a:t>
            </a:r>
            <a:r>
              <a:rPr lang="bg-BG" altLang="en-US" sz="1600" b="1" dirty="0" smtClean="0"/>
              <a:t>реално време  и избран минал интервал </a:t>
            </a:r>
            <a:r>
              <a:rPr lang="bg-BG" altLang="en-US" sz="1600" b="1" dirty="0"/>
              <a:t>от време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1643050"/>
            <a:ext cx="16287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271653">
            <a:off x="-99382" y="5025028"/>
            <a:ext cx="3130128" cy="749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3656012" cy="1325563"/>
          </a:xfrm>
        </p:spPr>
        <p:txBody>
          <a:bodyPr/>
          <a:lstStyle/>
          <a:p>
            <a:pPr eaLnBrk="1" hangingPunct="1"/>
            <a:r>
              <a:rPr lang="en-US" altLang="en-US" sz="3600" b="1" smtClean="0">
                <a:solidFill>
                  <a:srgbClr val="003366"/>
                </a:solidFill>
              </a:rPr>
              <a:t/>
            </a:r>
            <a:br>
              <a:rPr lang="en-US" altLang="en-US" sz="3600" b="1" smtClean="0">
                <a:solidFill>
                  <a:srgbClr val="003366"/>
                </a:solidFill>
              </a:rPr>
            </a:br>
            <a:endParaRPr lang="bg-BG" altLang="bg-BG" smtClean="0"/>
          </a:p>
        </p:txBody>
      </p:sp>
      <p:pic>
        <p:nvPicPr>
          <p:cNvPr id="13315" name="Content Placeholder 4" descr="1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650" y="2146300"/>
            <a:ext cx="7886700" cy="3709988"/>
          </a:xfrm>
          <a:noFill/>
        </p:spPr>
      </p:pic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214282" y="714375"/>
            <a:ext cx="871543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bg-BG" altLang="en-US" sz="2000" dirty="0"/>
              <a:t>Визуализиране на данни, получени от външни системи като НИМХ и </a:t>
            </a:r>
            <a:r>
              <a:rPr lang="ru-RU" altLang="en-US" sz="2000" dirty="0"/>
              <a:t>Институт по Океанология – Варна </a:t>
            </a:r>
          </a:p>
          <a:p>
            <a:pPr algn="ctr"/>
            <a:endParaRPr lang="ru-RU" altLang="en-US" sz="2000" dirty="0">
              <a:solidFill>
                <a:srgbClr val="FF0000"/>
              </a:solidFill>
            </a:endParaRPr>
          </a:p>
          <a:p>
            <a:pPr algn="ctr"/>
            <a:r>
              <a:rPr lang="bg-BG" altLang="en-US" sz="20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1"/>
          </p:nvPr>
        </p:nvSpPr>
        <p:spPr>
          <a:xfrm>
            <a:off x="684213" y="549275"/>
            <a:ext cx="8029575" cy="1817688"/>
          </a:xfrm>
        </p:spPr>
        <p:txBody>
          <a:bodyPr/>
          <a:lstStyle/>
          <a:p>
            <a:pPr eaLnBrk="1" hangingPunct="1">
              <a:defRPr/>
            </a:pPr>
            <a:r>
              <a:rPr lang="bg-BG" altLang="en-US" dirty="0" smtClean="0"/>
              <a:t>Данните, събрани и обработени от системата, са достъпни за преглед на адрес</a:t>
            </a:r>
            <a:r>
              <a:rPr lang="en-GB" altLang="en-US" dirty="0" smtClean="0"/>
              <a:t>: 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bg-BG" altLang="en-US" u="sng" dirty="0" smtClean="0">
                <a:hlinkClick r:id="rId3"/>
              </a:rPr>
              <a:t> https://misbs.bgports.bg/bg</a:t>
            </a:r>
            <a:r>
              <a:rPr lang="bg-BG" altLang="en-US" dirty="0" smtClean="0"/>
              <a:t>.</a:t>
            </a:r>
            <a:endParaRPr lang="en-GB" altLang="en-US" dirty="0" smtClean="0"/>
          </a:p>
          <a:p>
            <a:pPr eaLnBrk="1" hangingPunct="1">
              <a:defRPr/>
            </a:pPr>
            <a:endParaRPr lang="en-GB" altLang="en-US" dirty="0" smtClean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5572125" y="5572125"/>
            <a:ext cx="337185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1450" indent="-171450" defTabSz="685800" eaLnBrk="1" hangingPunct="1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/>
            </a:pPr>
            <a:r>
              <a:rPr lang="bg-BG" sz="2100" dirty="0">
                <a:latin typeface="+mn-lt"/>
                <a:cs typeface="+mn-cs"/>
              </a:rPr>
              <a:t>Благодаря за вниманието!</a:t>
            </a:r>
            <a:endParaRPr lang="en-GB" sz="21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1752</TotalTime>
  <Words>232</Words>
  <Application>Microsoft Office PowerPoint</Application>
  <PresentationFormat>On-screen Show (4:3)</PresentationFormat>
  <Paragraphs>66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KNRIN – 2014/108164 Norway Grants 2009 – 2014  Мониторинг и информационна система   за Черно море</vt:lpstr>
      <vt:lpstr>Партньори:</vt:lpstr>
      <vt:lpstr>PowerPoint Presentation</vt:lpstr>
      <vt:lpstr>PowerPoint Presentation</vt:lpstr>
      <vt:lpstr> </vt:lpstr>
      <vt:lpstr> Събраните данни от системата „Коперник“ се визуализират в графичен вид, лесен за разбиране от всеки потребител </vt:lpstr>
      <vt:lpstr> Визуализираните данни от вътрешни системи на ДППИ  са представени с атрибути,  подпомагащи развитието на морския бизнес  </vt:lpstr>
      <vt:lpstr>PowerPoint Presentation</vt:lpstr>
      <vt:lpstr>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Mariela Ganchovska</dc:creator>
  <cp:lastModifiedBy>Neli Velinova</cp:lastModifiedBy>
  <cp:revision>50</cp:revision>
  <dcterms:created xsi:type="dcterms:W3CDTF">2016-02-15T12:22:56Z</dcterms:created>
  <dcterms:modified xsi:type="dcterms:W3CDTF">2017-05-29T14:19:58Z</dcterms:modified>
</cp:coreProperties>
</file>