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78" r:id="rId2"/>
    <p:sldId id="298" r:id="rId3"/>
    <p:sldId id="299" r:id="rId4"/>
    <p:sldId id="364" r:id="rId5"/>
    <p:sldId id="374" r:id="rId6"/>
    <p:sldId id="379" r:id="rId7"/>
    <p:sldId id="319" r:id="rId8"/>
    <p:sldId id="305" r:id="rId9"/>
    <p:sldId id="302" r:id="rId10"/>
    <p:sldId id="322" r:id="rId11"/>
    <p:sldId id="270" r:id="rId12"/>
    <p:sldId id="290" r:id="rId13"/>
    <p:sldId id="360" r:id="rId14"/>
    <p:sldId id="361" r:id="rId15"/>
    <p:sldId id="358" r:id="rId16"/>
    <p:sldId id="363" r:id="rId17"/>
    <p:sldId id="365" r:id="rId18"/>
    <p:sldId id="324" r:id="rId19"/>
    <p:sldId id="275" r:id="rId20"/>
  </p:sldIdLst>
  <p:sldSz cx="9144000" cy="6858000" type="screen4x3"/>
  <p:notesSz cx="6858000" cy="9144000"/>
  <p:defaultTextStyle>
    <a:defPPr>
      <a:defRPr lang="bg-BG"/>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3241"/>
    <a:srgbClr val="02303E"/>
    <a:srgbClr val="691403"/>
    <a:srgbClr val="072428"/>
    <a:srgbClr val="898774"/>
    <a:srgbClr val="998F41"/>
    <a:srgbClr val="8D893B"/>
    <a:srgbClr val="C6AA02"/>
    <a:srgbClr val="BFAB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653" autoAdjust="0"/>
    <p:restoredTop sz="99568" autoAdjust="0"/>
  </p:normalViewPr>
  <p:slideViewPr>
    <p:cSldViewPr>
      <p:cViewPr>
        <p:scale>
          <a:sx n="94" d="100"/>
          <a:sy n="94" d="100"/>
        </p:scale>
        <p:origin x="-116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05BEFCF1-F688-4E58-ABE7-E7515047D2A0}" type="datetimeFigureOut">
              <a:rPr lang="bg-BG"/>
              <a:pPr>
                <a:defRPr/>
              </a:pPr>
              <a:t>19.4.2018 г.</a:t>
            </a:fld>
            <a:endParaRPr lang="bg-B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bg-BG"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bg-BG"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A156EB93-CF7D-43D7-9AEE-E679BFECFE8F}" type="slidenum">
              <a:rPr lang="bg-BG"/>
              <a:pPr>
                <a:defRPr/>
              </a:pPr>
              <a:t>‹#›</a:t>
            </a:fld>
            <a:endParaRPr lang="bg-BG"/>
          </a:p>
        </p:txBody>
      </p:sp>
    </p:spTree>
    <p:extLst>
      <p:ext uri="{BB962C8B-B14F-4D97-AF65-F5344CB8AC3E}">
        <p14:creationId xmlns:p14="http://schemas.microsoft.com/office/powerpoint/2010/main" val="2066483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gports.bg/images/Zakonodatelstvo/TARIFF%20on%20Port%20Dues%20levied%20by%20the%20Bulgarian%20Ports%20Infrastructure%20Company%20in%20force%20as%20of%20%2002.09.2014f.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www.bgports.bg/images/Zakonodatelstvo/Zak_MP_20.pdf" TargetMode="External"/><Relationship Id="rId4" Type="http://schemas.openxmlformats.org/officeDocument/2006/relationships/hyperlink" Target="http://www.bgports.bg/images/Zakonodatelstvo/TZ.pdf"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bgports.bg/index.php?option=com_content&amp;view=category&amp;layout=blog&amp;id=135&amp;Itemid=268&amp;lang=en"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www.bgports.bg/index.php?option=com_content&amp;view=category&amp;layout=blog&amp;id=137&amp;Itemid=270&amp;lang=en" TargetMode="External"/><Relationship Id="rId5" Type="http://schemas.openxmlformats.org/officeDocument/2006/relationships/hyperlink" Target="http://www.bgports.bg/index.php?option=com_content&amp;view=category&amp;layout=blog&amp;id=138&amp;Itemid=271&amp;lang=en" TargetMode="External"/><Relationship Id="rId4" Type="http://schemas.openxmlformats.org/officeDocument/2006/relationships/hyperlink" Target="http://www.bgports.bg/index.php?option=com_content&amp;view=category&amp;layout=blog&amp;id=136&amp;Itemid=269&amp;lang=en"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bg-BG" altLang="bg-BG"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38927A-F67B-4194-A5CC-0CD90186FD8C}" type="slidenum">
              <a:rPr lang="bg-BG" altLang="bg-BG" smtClean="0">
                <a:latin typeface="Calibri" panose="020F0502020204030204" pitchFamily="34" charset="0"/>
                <a:cs typeface="Arial" panose="020B0604020202020204" pitchFamily="34" charset="0"/>
              </a:rPr>
              <a:pPr/>
              <a:t>1</a:t>
            </a:fld>
            <a:endParaRPr lang="bg-BG" altLang="bg-BG" smtClean="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0407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bg-BG" altLang="bg-BG" smtClean="0"/>
              <a:t>Bulgarian Ports Infrastructure Company is a state company of the Ministry of Transport, Information Tecnology and Communications which manages the infrastructure of the public transport ports of national importance</a:t>
            </a:r>
          </a:p>
          <a:p>
            <a:pPr eaLnBrk="1" hangingPunct="1">
              <a:spcBef>
                <a:spcPct val="0"/>
              </a:spcBef>
            </a:pPr>
            <a:r>
              <a:rPr lang="bg-BG" altLang="bg-BG" smtClean="0"/>
              <a:t>Among the basic activities of the company regarding these ports are</a:t>
            </a:r>
          </a:p>
          <a:p>
            <a:pPr eaLnBrk="1" hangingPunct="1">
              <a:spcBef>
                <a:spcPct val="0"/>
              </a:spcBef>
            </a:pPr>
            <a:r>
              <a:rPr lang="bg-BG" altLang="bg-BG" smtClean="0"/>
              <a:t>construction, rehabilitation and reconstruction;</a:t>
            </a:r>
          </a:p>
          <a:p>
            <a:pPr eaLnBrk="1" hangingPunct="1">
              <a:spcBef>
                <a:spcPct val="0"/>
              </a:spcBef>
            </a:pPr>
            <a:r>
              <a:rPr lang="bg-BG" altLang="bg-BG" smtClean="0"/>
              <a:t>Maintenance of the existing and building of new access channels, port water areas, sea and river depots for dumping of dredging mass, piers, protective installations, etc;</a:t>
            </a:r>
          </a:p>
          <a:p>
            <a:pPr eaLnBrk="1" hangingPunct="1">
              <a:spcBef>
                <a:spcPct val="0"/>
              </a:spcBef>
            </a:pPr>
            <a:r>
              <a:rPr lang="bg-BG" altLang="bg-BG" smtClean="0"/>
              <a:t>Organization of the ports’ activity and management of their property;</a:t>
            </a:r>
          </a:p>
          <a:p>
            <a:pPr eaLnBrk="1" hangingPunct="1">
              <a:spcBef>
                <a:spcPct val="0"/>
              </a:spcBef>
            </a:pPr>
            <a:r>
              <a:rPr lang="bg-BG" altLang="bg-BG" smtClean="0"/>
              <a:t>Securing the access to the ports;</a:t>
            </a:r>
          </a:p>
          <a:p>
            <a:pPr eaLnBrk="1" hangingPunct="1">
              <a:spcBef>
                <a:spcPct val="0"/>
              </a:spcBef>
            </a:pPr>
            <a:r>
              <a:rPr lang="bg-BG" altLang="bg-BG" smtClean="0"/>
              <a:t>Realization of ships’ navigation.</a:t>
            </a:r>
          </a:p>
          <a:p>
            <a:pPr eaLnBrk="1" hangingPunct="1">
              <a:spcBef>
                <a:spcPct val="0"/>
              </a:spcBef>
            </a:pPr>
            <a:r>
              <a:rPr lang="bg-BG" altLang="bg-BG" smtClean="0"/>
              <a:t>Collecting on </a:t>
            </a:r>
            <a:r>
              <a:rPr lang="bg-BG" altLang="bg-BG" u="sng" smtClean="0">
                <a:hlinkClick r:id="rId3"/>
              </a:rPr>
              <a:t>Tariff </a:t>
            </a:r>
            <a:r>
              <a:rPr lang="bg-BG" altLang="bg-BG" smtClean="0"/>
              <a:t>and expanding of : </a:t>
            </a:r>
            <a:br>
              <a:rPr lang="bg-BG" altLang="bg-BG" smtClean="0"/>
            </a:br>
            <a:r>
              <a:rPr lang="bg-BG" altLang="bg-BG" smtClean="0"/>
              <a:t>- channel taxes;</a:t>
            </a:r>
            <a:br>
              <a:rPr lang="bg-BG" altLang="bg-BG" smtClean="0"/>
            </a:br>
            <a:r>
              <a:rPr lang="bg-BG" altLang="bg-BG" smtClean="0"/>
              <a:t>- tonnage ship taxes;</a:t>
            </a:r>
          </a:p>
          <a:p>
            <a:pPr eaLnBrk="1" hangingPunct="1">
              <a:spcBef>
                <a:spcPct val="0"/>
              </a:spcBef>
            </a:pPr>
            <a:r>
              <a:rPr lang="bg-BG" altLang="bg-BG" smtClean="0"/>
              <a:t>- linear quay taxes;</a:t>
            </a:r>
            <a:br>
              <a:rPr lang="bg-BG" altLang="bg-BG" smtClean="0"/>
            </a:br>
            <a:r>
              <a:rPr lang="bg-BG" altLang="bg-BG" smtClean="0"/>
              <a:t>- light taxes;</a:t>
            </a:r>
            <a:br>
              <a:rPr lang="bg-BG" altLang="bg-BG" smtClean="0"/>
            </a:br>
            <a:r>
              <a:rPr lang="bg-BG" altLang="bg-BG" smtClean="0"/>
              <a:t>- taxes for refuse management – result of shipping activity.</a:t>
            </a:r>
          </a:p>
          <a:p>
            <a:pPr eaLnBrk="1" hangingPunct="1">
              <a:spcBef>
                <a:spcPct val="0"/>
              </a:spcBef>
            </a:pPr>
            <a:r>
              <a:rPr lang="bg-BG" altLang="bg-BG" smtClean="0"/>
              <a:t>Signing of contracts with port operators for performing of services in the refuse management, resulting from the shipping activity;</a:t>
            </a:r>
          </a:p>
          <a:p>
            <a:pPr eaLnBrk="1" hangingPunct="1">
              <a:spcBef>
                <a:spcPct val="0"/>
              </a:spcBef>
            </a:pPr>
            <a:r>
              <a:rPr lang="bg-BG" altLang="bg-BG" smtClean="0"/>
              <a:t>Signing of contracts for performing of attending services;</a:t>
            </a:r>
          </a:p>
          <a:p>
            <a:pPr eaLnBrk="1" hangingPunct="1">
              <a:spcBef>
                <a:spcPct val="0"/>
              </a:spcBef>
            </a:pPr>
            <a:r>
              <a:rPr lang="bg-BG" altLang="bg-BG" smtClean="0"/>
              <a:t>Maintenance and keeping of a register, containing port infrastructure data;</a:t>
            </a:r>
          </a:p>
          <a:p>
            <a:pPr eaLnBrk="1" hangingPunct="1">
              <a:spcBef>
                <a:spcPct val="0"/>
              </a:spcBef>
            </a:pPr>
            <a:r>
              <a:rPr lang="bg-BG" altLang="bg-BG" smtClean="0"/>
              <a:t>Assisting the Minister of Transport, Information Technology and Communications in monitoring of the concession contracts implementation and the contracts with sole-trader companies for performing of port services and attending activities;</a:t>
            </a:r>
          </a:p>
          <a:p>
            <a:pPr eaLnBrk="1" hangingPunct="1">
              <a:spcBef>
                <a:spcPct val="0"/>
              </a:spcBef>
            </a:pPr>
            <a:r>
              <a:rPr lang="bg-BG" altLang="bg-BG" smtClean="0"/>
              <a:t>Organization of the collection, maintenance in up to date condition and the conceding of specialized data for the objects from the cadastre and the property register. Preparation of specialized maps, registers and information systems.</a:t>
            </a:r>
          </a:p>
          <a:p>
            <a:pPr eaLnBrk="1" hangingPunct="1">
              <a:spcBef>
                <a:spcPct val="0"/>
              </a:spcBef>
            </a:pPr>
            <a:r>
              <a:rPr lang="bg-BG" altLang="bg-BG" smtClean="0"/>
              <a:t>Preparation of a project for National Program for Development of Ports and its presentation to the Minister of Transport, Information Technology and Communications;</a:t>
            </a:r>
          </a:p>
          <a:p>
            <a:pPr eaLnBrk="1" hangingPunct="1">
              <a:spcBef>
                <a:spcPct val="0"/>
              </a:spcBef>
            </a:pPr>
            <a:r>
              <a:rPr lang="bg-BG" altLang="bg-BG" smtClean="0"/>
              <a:t>Work on the actualization and implementation of the National Program for Development of Ports; </a:t>
            </a:r>
          </a:p>
          <a:p>
            <a:pPr eaLnBrk="1" hangingPunct="1">
              <a:spcBef>
                <a:spcPct val="0"/>
              </a:spcBef>
            </a:pPr>
            <a:r>
              <a:rPr lang="bg-BG" altLang="bg-BG" smtClean="0"/>
              <a:t>Accepting of annual investment programs for ports’ construction, reconstruction, rehabilitation and maintenance and their proposing for approving by the Minister of Transport.</a:t>
            </a:r>
          </a:p>
          <a:p>
            <a:pPr eaLnBrk="1" hangingPunct="1">
              <a:spcBef>
                <a:spcPct val="0"/>
              </a:spcBef>
            </a:pPr>
            <a:r>
              <a:rPr lang="bg-BG" altLang="bg-BG" smtClean="0"/>
              <a:t>Bulgarian Ports Infrastructure Company is a legal entity on the sense of </a:t>
            </a:r>
            <a:r>
              <a:rPr lang="bg-BG" altLang="bg-BG" u="sng" smtClean="0">
                <a:hlinkClick r:id="rId4"/>
              </a:rPr>
              <a:t>Article 62, Paragraph 3 of the Trade Law  </a:t>
            </a:r>
            <a:r>
              <a:rPr lang="bg-BG" altLang="bg-BG" smtClean="0"/>
              <a:t> and it has been established according to the </a:t>
            </a:r>
            <a:r>
              <a:rPr lang="bg-BG" altLang="bg-BG" u="sng" smtClean="0">
                <a:hlinkClick r:id="rId5"/>
              </a:rPr>
              <a:t>Article 115 l of the Law on Sea Spaces, Inland Waterways and Ports of the Republic of Bulgaria.</a:t>
            </a:r>
            <a:endParaRPr lang="bg-BG" altLang="bg-BG" u="sng" smtClean="0"/>
          </a:p>
        </p:txBody>
      </p:sp>
    </p:spTree>
    <p:extLst>
      <p:ext uri="{BB962C8B-B14F-4D97-AF65-F5344CB8AC3E}">
        <p14:creationId xmlns:p14="http://schemas.microsoft.com/office/powerpoint/2010/main" val="215795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7351091E-1F61-4513-9458-2662E628B4CB}" type="slidenum">
              <a:rPr lang="bg-BG" altLang="bg-BG" sz="1200">
                <a:cs typeface="Arial" panose="020B0604020202020204" pitchFamily="34" charset="0"/>
              </a:rPr>
              <a:pPr algn="r"/>
              <a:t>3</a:t>
            </a:fld>
            <a:endParaRPr lang="bg-BG" altLang="bg-BG" sz="1200">
              <a:cs typeface="Arial" panose="020B0604020202020204" pitchFamily="34" charset="0"/>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a:ln/>
        </p:spPr>
        <p:txBody>
          <a:bodyPr wrap="square" numCol="1" anchor="t" anchorCtr="0" compatLnSpc="1">
            <a:prstTxWarp prst="textNoShape">
              <a:avLst/>
            </a:prstTxWarp>
          </a:bodyPr>
          <a:lstStyle/>
          <a:p>
            <a:pPr marL="228600" indent="-228600" algn="just" eaLnBrk="1" fontAlgn="auto" hangingPunct="1">
              <a:lnSpc>
                <a:spcPct val="80000"/>
              </a:lnSpc>
              <a:spcBef>
                <a:spcPts val="0"/>
              </a:spcBef>
              <a:spcAft>
                <a:spcPts val="0"/>
              </a:spcAft>
              <a:defRPr/>
            </a:pPr>
            <a:r>
              <a:rPr lang="bg-BG" altLang="zh-CN" b="1" u="sng" smtClean="0">
                <a:effectLst>
                  <a:outerShdw blurRad="38100" dist="38100" dir="2700000" algn="tl">
                    <a:srgbClr val="C0C0C0"/>
                  </a:outerShdw>
                </a:effectLst>
                <a:hlinkClick r:id="rId3"/>
              </a:rPr>
              <a:t>Burgas Territorial Directorate</a:t>
            </a:r>
            <a:r>
              <a:rPr lang="en-US" altLang="zh-CN" b="1" u="sng" smtClean="0">
                <a:effectLst>
                  <a:outerShdw blurRad="38100" dist="38100" dir="2700000" algn="tl">
                    <a:srgbClr val="C0C0C0"/>
                  </a:outerShdw>
                </a:effectLst>
              </a:rPr>
              <a:t> </a:t>
            </a:r>
            <a:r>
              <a:rPr lang="bg-BG" altLang="bg-BG" smtClean="0"/>
              <a:t>spreads its authority from the geographical parallel of the Bulgarian-Turkish boarder line to the geographical parallel of Emine Cape </a:t>
            </a:r>
            <a:endParaRPr lang="en-US" altLang="bg-BG" smtClean="0"/>
          </a:p>
          <a:p>
            <a:pPr marL="228600" indent="-228600" algn="just" eaLnBrk="1" fontAlgn="auto" hangingPunct="1">
              <a:lnSpc>
                <a:spcPct val="80000"/>
              </a:lnSpc>
              <a:spcBef>
                <a:spcPts val="0"/>
              </a:spcBef>
              <a:spcAft>
                <a:spcPts val="0"/>
              </a:spcAft>
              <a:defRPr/>
            </a:pPr>
            <a:endParaRPr lang="en-US" altLang="bg-BG" smtClean="0"/>
          </a:p>
          <a:p>
            <a:pPr marL="228600" indent="-228600" algn="just" eaLnBrk="1" fontAlgn="auto" hangingPunct="1">
              <a:lnSpc>
                <a:spcPct val="80000"/>
              </a:lnSpc>
              <a:spcBef>
                <a:spcPts val="0"/>
              </a:spcBef>
              <a:spcAft>
                <a:spcPts val="0"/>
              </a:spcAft>
              <a:defRPr/>
            </a:pPr>
            <a:r>
              <a:rPr lang="bg-BG" altLang="bg-BG" b="1" u="sng" smtClean="0">
                <a:hlinkClick r:id="rId4"/>
              </a:rPr>
              <a:t>Varna Territorial Directorate</a:t>
            </a:r>
            <a:r>
              <a:rPr lang="en-US" altLang="bg-BG" b="1" u="sng" smtClean="0"/>
              <a:t> </a:t>
            </a:r>
            <a:r>
              <a:rPr lang="bg-BG" altLang="bg-BG" u="sng" smtClean="0"/>
              <a:t>spreads its authority from the geographical parallel of Emine Cape to the geographical parallel of the Bulgarian-Romanian border</a:t>
            </a:r>
            <a:r>
              <a:rPr lang="bg-BG" altLang="bg-BG" smtClean="0"/>
              <a:t> </a:t>
            </a:r>
            <a:endParaRPr lang="en-US" altLang="bg-BG" smtClean="0"/>
          </a:p>
          <a:p>
            <a:pPr marL="228600" indent="-228600" algn="just" eaLnBrk="1" fontAlgn="auto" hangingPunct="1">
              <a:lnSpc>
                <a:spcPct val="80000"/>
              </a:lnSpc>
              <a:spcBef>
                <a:spcPts val="0"/>
              </a:spcBef>
              <a:spcAft>
                <a:spcPts val="0"/>
              </a:spcAft>
              <a:defRPr/>
            </a:pPr>
            <a:endParaRPr lang="en-US" altLang="bg-BG" smtClean="0"/>
          </a:p>
          <a:p>
            <a:pPr marL="228600" indent="-228600" algn="just" eaLnBrk="1" fontAlgn="auto" hangingPunct="1">
              <a:lnSpc>
                <a:spcPct val="80000"/>
              </a:lnSpc>
              <a:spcBef>
                <a:spcPts val="0"/>
              </a:spcBef>
              <a:spcAft>
                <a:spcPts val="0"/>
              </a:spcAft>
              <a:defRPr/>
            </a:pPr>
            <a:r>
              <a:rPr lang="bg-BG" altLang="bg-BG" b="1" u="sng" smtClean="0">
                <a:hlinkClick r:id="rId5"/>
              </a:rPr>
              <a:t>Lom Territorial Directorate</a:t>
            </a:r>
            <a:r>
              <a:rPr lang="en-US" altLang="bg-BG" b="1" u="sng" smtClean="0"/>
              <a:t> </a:t>
            </a:r>
            <a:r>
              <a:rPr lang="bg-BG" altLang="bg-BG" u="sng" smtClean="0"/>
              <a:t>spreads its authority from kilometer 645 to kilometer 845,650 of the Bulgarian section of the Danube River</a:t>
            </a:r>
            <a:r>
              <a:rPr lang="bg-BG" altLang="bg-BG" smtClean="0"/>
              <a:t> </a:t>
            </a:r>
            <a:endParaRPr lang="en-US" altLang="bg-BG" smtClean="0"/>
          </a:p>
          <a:p>
            <a:pPr marL="228600" indent="-228600" algn="just" eaLnBrk="1" fontAlgn="auto" hangingPunct="1">
              <a:lnSpc>
                <a:spcPct val="80000"/>
              </a:lnSpc>
              <a:spcBef>
                <a:spcPts val="0"/>
              </a:spcBef>
              <a:spcAft>
                <a:spcPts val="0"/>
              </a:spcAft>
              <a:defRPr/>
            </a:pPr>
            <a:endParaRPr lang="en-US" altLang="bg-BG" smtClean="0"/>
          </a:p>
          <a:p>
            <a:pPr marL="228600" indent="-228600" algn="just" eaLnBrk="1" fontAlgn="auto" hangingPunct="1">
              <a:lnSpc>
                <a:spcPct val="80000"/>
              </a:lnSpc>
              <a:spcBef>
                <a:spcPts val="0"/>
              </a:spcBef>
              <a:spcAft>
                <a:spcPts val="0"/>
              </a:spcAft>
              <a:defRPr/>
            </a:pPr>
            <a:r>
              <a:rPr lang="bg-BG" altLang="bg-BG" b="1" u="sng" smtClean="0">
                <a:hlinkClick r:id="rId6"/>
              </a:rPr>
              <a:t>Ruse Territorial Directorate</a:t>
            </a:r>
            <a:r>
              <a:rPr lang="en-US" altLang="bg-BG" b="1" u="sng" smtClean="0"/>
              <a:t> </a:t>
            </a:r>
            <a:r>
              <a:rPr lang="bg-BG" altLang="bg-BG" u="sng" smtClean="0"/>
              <a:t>spreads its authority from kilometer 374,100 to kilometer 645 of the Bulgarian section of the Danube River</a:t>
            </a:r>
            <a:r>
              <a:rPr lang="bg-BG" altLang="bg-BG" smtClean="0"/>
              <a:t> </a:t>
            </a:r>
            <a:endParaRPr lang="bg-BG" altLang="bg-BG" b="1" smtClean="0"/>
          </a:p>
          <a:p>
            <a:pPr marL="228600" indent="-228600" algn="just" eaLnBrk="1" fontAlgn="auto" hangingPunct="1">
              <a:lnSpc>
                <a:spcPct val="80000"/>
              </a:lnSpc>
              <a:spcBef>
                <a:spcPts val="0"/>
              </a:spcBef>
              <a:spcAft>
                <a:spcPts val="0"/>
              </a:spcAft>
              <a:defRPr/>
            </a:pPr>
            <a:endParaRPr lang="bg-BG" altLang="bg-BG" b="1" smtClean="0"/>
          </a:p>
          <a:p>
            <a:pPr marL="228600" indent="-228600" algn="just" eaLnBrk="1" fontAlgn="auto" hangingPunct="1">
              <a:lnSpc>
                <a:spcPct val="80000"/>
              </a:lnSpc>
              <a:spcBef>
                <a:spcPts val="0"/>
              </a:spcBef>
              <a:spcAft>
                <a:spcPts val="0"/>
              </a:spcAft>
              <a:defRPr/>
            </a:pPr>
            <a:endParaRPr lang="bg-BG" altLang="bg-BG" b="1" smtClean="0"/>
          </a:p>
          <a:p>
            <a:pPr marL="228600" indent="-228600" algn="just" eaLnBrk="1" fontAlgn="auto" hangingPunct="1">
              <a:lnSpc>
                <a:spcPct val="80000"/>
              </a:lnSpc>
              <a:spcBef>
                <a:spcPts val="0"/>
              </a:spcBef>
              <a:spcAft>
                <a:spcPts val="0"/>
              </a:spcAft>
              <a:defRPr/>
            </a:pPr>
            <a:endParaRPr lang="bg-BG" altLang="bg-BG" smtClean="0"/>
          </a:p>
        </p:txBody>
      </p:sp>
    </p:spTree>
    <p:extLst>
      <p:ext uri="{BB962C8B-B14F-4D97-AF65-F5344CB8AC3E}">
        <p14:creationId xmlns:p14="http://schemas.microsoft.com/office/powerpoint/2010/main" val="3169579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9BF57E-4147-4AD9-B673-EAB91B03B001}" type="slidenum">
              <a:rPr lang="bg-BG" altLang="bg-BG" smtClean="0">
                <a:solidFill>
                  <a:srgbClr val="000000"/>
                </a:solidFill>
                <a:latin typeface="Calibri" panose="020F0502020204030204" pitchFamily="34" charset="0"/>
                <a:cs typeface="Arial" panose="020B0604020202020204" pitchFamily="34" charset="0"/>
              </a:rPr>
              <a:pPr/>
              <a:t>5</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6462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9BF57E-4147-4AD9-B673-EAB91B03B001}" type="slidenum">
              <a:rPr lang="bg-BG" altLang="bg-BG" smtClean="0">
                <a:solidFill>
                  <a:srgbClr val="000000"/>
                </a:solidFill>
                <a:latin typeface="Calibri" panose="020F0502020204030204" pitchFamily="34" charset="0"/>
                <a:cs typeface="Arial" panose="020B0604020202020204" pitchFamily="34" charset="0"/>
              </a:rPr>
              <a:pPr/>
              <a:t>6</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7010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bg-BG" altLang="bg-BG"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31013E-D588-4DA6-83CD-DB59C0E4C5BF}" type="slidenum">
              <a:rPr lang="bg-BG" altLang="bg-BG" smtClean="0">
                <a:latin typeface="Calibri" panose="020F0502020204030204" pitchFamily="34" charset="0"/>
                <a:cs typeface="Arial" panose="020B0604020202020204" pitchFamily="34" charset="0"/>
              </a:rPr>
              <a:pPr/>
              <a:t>7</a:t>
            </a:fld>
            <a:endParaRPr lang="bg-BG" altLang="bg-BG" smtClean="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1179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bg-BG" altLang="bg-BG"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98E042-2914-42E4-8D92-C3BDC03DCBAB}" type="slidenum">
              <a:rPr lang="bg-BG" altLang="bg-BG" smtClean="0">
                <a:solidFill>
                  <a:srgbClr val="000000"/>
                </a:solidFill>
                <a:latin typeface="Calibri" panose="020F0502020204030204" pitchFamily="34" charset="0"/>
                <a:cs typeface="Arial" panose="020B0604020202020204" pitchFamily="34" charset="0"/>
              </a:rPr>
              <a:pPr/>
              <a:t>8</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4190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bg-BG" altLang="bg-BG"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429F9D-D1D2-4C00-9795-72805E71FA03}" type="slidenum">
              <a:rPr lang="bg-BG" altLang="bg-BG" smtClean="0">
                <a:solidFill>
                  <a:srgbClr val="000000"/>
                </a:solidFill>
                <a:latin typeface="Calibri" panose="020F0502020204030204" pitchFamily="34" charset="0"/>
                <a:cs typeface="Arial" panose="020B0604020202020204" pitchFamily="34" charset="0"/>
              </a:rPr>
              <a:pPr/>
              <a:t>9</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3776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bg-BG" altLang="bg-BG"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88D27C-86F8-4260-B34C-81B639CA9137}" type="slidenum">
              <a:rPr lang="bg-BG" altLang="bg-BG" smtClean="0">
                <a:solidFill>
                  <a:srgbClr val="000000"/>
                </a:solidFill>
                <a:latin typeface="Calibri" panose="020F0502020204030204" pitchFamily="34" charset="0"/>
                <a:cs typeface="Arial" panose="020B0604020202020204" pitchFamily="34" charset="0"/>
              </a:rPr>
              <a:pPr/>
              <a:t>10</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7626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D65DFC-49A8-4E76-830D-D8798C14C245}" type="slidenum">
              <a:rPr lang="bg-BG" altLang="bg-BG" smtClean="0">
                <a:solidFill>
                  <a:srgbClr val="000000"/>
                </a:solidFill>
                <a:latin typeface="Calibri" panose="020F0502020204030204" pitchFamily="34" charset="0"/>
                <a:cs typeface="Arial" panose="020B0604020202020204" pitchFamily="34" charset="0"/>
              </a:rPr>
              <a:pPr/>
              <a:t>13</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9206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E4A440-5D5C-41E9-BC28-E608A0561D01}" type="slidenum">
              <a:rPr lang="bg-BG" altLang="bg-BG" smtClean="0">
                <a:solidFill>
                  <a:srgbClr val="000000"/>
                </a:solidFill>
                <a:latin typeface="Calibri" panose="020F0502020204030204" pitchFamily="34" charset="0"/>
                <a:cs typeface="Arial" panose="020B0604020202020204" pitchFamily="34" charset="0"/>
              </a:rPr>
              <a:pPr/>
              <a:t>14</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418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323DC3-45AE-44D5-B5BC-DF7BE1A9A213}" type="slidenum">
              <a:rPr lang="bg-BG" altLang="bg-BG" smtClean="0">
                <a:solidFill>
                  <a:srgbClr val="000000"/>
                </a:solidFill>
                <a:latin typeface="Calibri" panose="020F0502020204030204" pitchFamily="34" charset="0"/>
                <a:cs typeface="Arial" panose="020B0604020202020204" pitchFamily="34" charset="0"/>
              </a:rPr>
              <a:pPr/>
              <a:t>16</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848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bg-BG" altLang="bg-BG"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9813A6-6588-429E-875D-1B1ED3BC74A3}" type="slidenum">
              <a:rPr lang="bg-BG" altLang="bg-BG" smtClean="0">
                <a:solidFill>
                  <a:srgbClr val="000000"/>
                </a:solidFill>
                <a:latin typeface="Calibri" panose="020F0502020204030204" pitchFamily="34" charset="0"/>
                <a:cs typeface="Arial" panose="020B0604020202020204" pitchFamily="34" charset="0"/>
              </a:rPr>
              <a:pPr/>
              <a:t>17</a:t>
            </a:fld>
            <a:endParaRPr lang="bg-BG" altLang="bg-BG" smtClean="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7465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2F2F2"/>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98552C88-C5F9-4D0C-81DA-1DA9F66363F5}" type="datetimeFigureOut">
              <a:rPr lang="bg-BG"/>
              <a:pPr>
                <a:defRPr/>
              </a:pPr>
              <a:t>19.4.2018 г.</a:t>
            </a:fld>
            <a:endParaRPr lang="bg-BG"/>
          </a:p>
        </p:txBody>
      </p:sp>
      <p:sp>
        <p:nvSpPr>
          <p:cNvPr id="5" name="Footer Placeholder 18"/>
          <p:cNvSpPr>
            <a:spLocks noGrp="1"/>
          </p:cNvSpPr>
          <p:nvPr>
            <p:ph type="ftr" sz="quarter" idx="11"/>
          </p:nvPr>
        </p:nvSpPr>
        <p:spPr/>
        <p:txBody>
          <a:bodyPr/>
          <a:lstStyle>
            <a:lvl1pPr>
              <a:defRPr/>
            </a:lvl1pPr>
          </a:lstStyle>
          <a:p>
            <a:pPr>
              <a:defRPr/>
            </a:pPr>
            <a:endParaRPr lang="bg-BG"/>
          </a:p>
        </p:txBody>
      </p:sp>
      <p:sp>
        <p:nvSpPr>
          <p:cNvPr id="6" name="Slide Number Placeholder 26"/>
          <p:cNvSpPr>
            <a:spLocks noGrp="1"/>
          </p:cNvSpPr>
          <p:nvPr>
            <p:ph type="sldNum" sz="quarter" idx="12"/>
          </p:nvPr>
        </p:nvSpPr>
        <p:spPr/>
        <p:txBody>
          <a:bodyPr/>
          <a:lstStyle>
            <a:lvl1pPr>
              <a:defRPr>
                <a:solidFill>
                  <a:srgbClr val="D1EAEE"/>
                </a:solidFill>
              </a:defRPr>
            </a:lvl1pPr>
          </a:lstStyle>
          <a:p>
            <a:pPr>
              <a:defRPr/>
            </a:pPr>
            <a:fld id="{0AC8DA89-F8B7-457D-9A05-822DA4F41912}" type="slidenum">
              <a:rPr lang="bg-BG" altLang="bg-BG"/>
              <a:pPr>
                <a:defRPr/>
              </a:pPr>
              <a:t>‹#›</a:t>
            </a:fld>
            <a:endParaRPr lang="bg-BG" altLang="bg-BG"/>
          </a:p>
        </p:txBody>
      </p:sp>
    </p:spTree>
    <p:extLst>
      <p:ext uri="{BB962C8B-B14F-4D97-AF65-F5344CB8AC3E}">
        <p14:creationId xmlns:p14="http://schemas.microsoft.com/office/powerpoint/2010/main" val="3329825099"/>
      </p:ext>
    </p:extLst>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CB0EFDE-2355-43D9-AB8E-D3A545FC1A60}" type="datetimeFigureOut">
              <a:rPr lang="bg-BG"/>
              <a:pPr>
                <a:defRPr/>
              </a:pPr>
              <a:t>19.4.2018 г.</a:t>
            </a:fld>
            <a:endParaRPr lang="bg-BG"/>
          </a:p>
        </p:txBody>
      </p:sp>
      <p:sp>
        <p:nvSpPr>
          <p:cNvPr id="5" name="Footer Placeholder 21"/>
          <p:cNvSpPr>
            <a:spLocks noGrp="1"/>
          </p:cNvSpPr>
          <p:nvPr>
            <p:ph type="ftr" sz="quarter" idx="11"/>
          </p:nvPr>
        </p:nvSpPr>
        <p:spPr/>
        <p:txBody>
          <a:bodyPr/>
          <a:lstStyle>
            <a:lvl1pPr>
              <a:defRPr/>
            </a:lvl1pPr>
          </a:lstStyle>
          <a:p>
            <a:pPr>
              <a:defRPr/>
            </a:pPr>
            <a:endParaRPr lang="bg-BG"/>
          </a:p>
        </p:txBody>
      </p:sp>
      <p:sp>
        <p:nvSpPr>
          <p:cNvPr id="6" name="Slide Number Placeholder 17"/>
          <p:cNvSpPr>
            <a:spLocks noGrp="1"/>
          </p:cNvSpPr>
          <p:nvPr>
            <p:ph type="sldNum" sz="quarter" idx="12"/>
          </p:nvPr>
        </p:nvSpPr>
        <p:spPr/>
        <p:txBody>
          <a:bodyPr/>
          <a:lstStyle>
            <a:lvl1pPr>
              <a:defRPr/>
            </a:lvl1pPr>
          </a:lstStyle>
          <a:p>
            <a:pPr>
              <a:defRPr/>
            </a:pPr>
            <a:fld id="{98014080-AFFC-4386-81F2-6D2AC5910CF1}" type="slidenum">
              <a:rPr lang="bg-BG" altLang="bg-BG"/>
              <a:pPr>
                <a:defRPr/>
              </a:pPr>
              <a:t>‹#›</a:t>
            </a:fld>
            <a:endParaRPr lang="bg-BG" altLang="bg-BG"/>
          </a:p>
        </p:txBody>
      </p:sp>
    </p:spTree>
    <p:extLst>
      <p:ext uri="{BB962C8B-B14F-4D97-AF65-F5344CB8AC3E}">
        <p14:creationId xmlns:p14="http://schemas.microsoft.com/office/powerpoint/2010/main" val="717179335"/>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E766F98-C83D-4415-A898-5497E47330F1}" type="datetimeFigureOut">
              <a:rPr lang="bg-BG"/>
              <a:pPr>
                <a:defRPr/>
              </a:pPr>
              <a:t>19.4.2018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solidFill>
                  <a:srgbClr val="D1EAEE"/>
                </a:solidFill>
              </a:defRPr>
            </a:lvl1pPr>
          </a:lstStyle>
          <a:p>
            <a:pPr>
              <a:defRPr/>
            </a:pPr>
            <a:fld id="{30AE0A5D-AFEC-4644-A0EA-69D877F3AA8A}" type="slidenum">
              <a:rPr lang="bg-BG" altLang="bg-BG"/>
              <a:pPr>
                <a:defRPr/>
              </a:pPr>
              <a:t>‹#›</a:t>
            </a:fld>
            <a:endParaRPr lang="bg-BG" altLang="bg-BG"/>
          </a:p>
        </p:txBody>
      </p:sp>
    </p:spTree>
    <p:extLst>
      <p:ext uri="{BB962C8B-B14F-4D97-AF65-F5344CB8AC3E}">
        <p14:creationId xmlns:p14="http://schemas.microsoft.com/office/powerpoint/2010/main" val="1211388657"/>
      </p:ext>
    </p:extLst>
  </p:cSld>
  <p:clrMapOvr>
    <a:overrideClrMapping bg1="dk1" tx1="lt1" bg2="dk2" tx2="lt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5D37FE5D-1A55-48DA-8DBD-831CB3F9EE92}" type="datetimeFigureOut">
              <a:rPr lang="bg-BG"/>
              <a:pPr>
                <a:defRPr/>
              </a:pPr>
              <a:t>19.4.2018 г.</a:t>
            </a:fld>
            <a:endParaRPr lang="bg-BG"/>
          </a:p>
        </p:txBody>
      </p:sp>
      <p:sp>
        <p:nvSpPr>
          <p:cNvPr id="6" name="Footer Placeholder 21"/>
          <p:cNvSpPr>
            <a:spLocks noGrp="1"/>
          </p:cNvSpPr>
          <p:nvPr>
            <p:ph type="ftr" sz="quarter" idx="11"/>
          </p:nvPr>
        </p:nvSpPr>
        <p:spPr/>
        <p:txBody>
          <a:bodyPr/>
          <a:lstStyle>
            <a:lvl1pPr>
              <a:defRPr/>
            </a:lvl1pPr>
          </a:lstStyle>
          <a:p>
            <a:pPr>
              <a:defRPr/>
            </a:pPr>
            <a:endParaRPr lang="bg-BG"/>
          </a:p>
        </p:txBody>
      </p:sp>
      <p:sp>
        <p:nvSpPr>
          <p:cNvPr id="7" name="Slide Number Placeholder 17"/>
          <p:cNvSpPr>
            <a:spLocks noGrp="1"/>
          </p:cNvSpPr>
          <p:nvPr>
            <p:ph type="sldNum" sz="quarter" idx="12"/>
          </p:nvPr>
        </p:nvSpPr>
        <p:spPr/>
        <p:txBody>
          <a:bodyPr/>
          <a:lstStyle>
            <a:lvl1pPr>
              <a:defRPr/>
            </a:lvl1pPr>
          </a:lstStyle>
          <a:p>
            <a:pPr>
              <a:defRPr/>
            </a:pPr>
            <a:fld id="{5CB4B107-63ED-4AF7-9C7D-40D2A0EA7E8C}" type="slidenum">
              <a:rPr lang="bg-BG" altLang="bg-BG"/>
              <a:pPr>
                <a:defRPr/>
              </a:pPr>
              <a:t>‹#›</a:t>
            </a:fld>
            <a:endParaRPr lang="bg-BG" altLang="bg-BG"/>
          </a:p>
        </p:txBody>
      </p:sp>
    </p:spTree>
    <p:extLst>
      <p:ext uri="{BB962C8B-B14F-4D97-AF65-F5344CB8AC3E}">
        <p14:creationId xmlns:p14="http://schemas.microsoft.com/office/powerpoint/2010/main" val="170267519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60331C33-E02F-4003-B536-728D92731392}" type="datetimeFigureOut">
              <a:rPr lang="bg-BG"/>
              <a:pPr>
                <a:defRPr/>
              </a:pPr>
              <a:t>19.4.2018 г.</a:t>
            </a:fld>
            <a:endParaRPr lang="bg-BG"/>
          </a:p>
        </p:txBody>
      </p:sp>
      <p:sp>
        <p:nvSpPr>
          <p:cNvPr id="8" name="Footer Placeholder 21"/>
          <p:cNvSpPr>
            <a:spLocks noGrp="1"/>
          </p:cNvSpPr>
          <p:nvPr>
            <p:ph type="ftr" sz="quarter" idx="11"/>
          </p:nvPr>
        </p:nvSpPr>
        <p:spPr/>
        <p:txBody>
          <a:bodyPr/>
          <a:lstStyle>
            <a:lvl1pPr>
              <a:defRPr/>
            </a:lvl1pPr>
          </a:lstStyle>
          <a:p>
            <a:pPr>
              <a:defRPr/>
            </a:pPr>
            <a:endParaRPr lang="bg-BG"/>
          </a:p>
        </p:txBody>
      </p:sp>
      <p:sp>
        <p:nvSpPr>
          <p:cNvPr id="9" name="Slide Number Placeholder 17"/>
          <p:cNvSpPr>
            <a:spLocks noGrp="1"/>
          </p:cNvSpPr>
          <p:nvPr>
            <p:ph type="sldNum" sz="quarter" idx="12"/>
          </p:nvPr>
        </p:nvSpPr>
        <p:spPr/>
        <p:txBody>
          <a:bodyPr/>
          <a:lstStyle>
            <a:lvl1pPr>
              <a:defRPr/>
            </a:lvl1pPr>
          </a:lstStyle>
          <a:p>
            <a:pPr>
              <a:defRPr/>
            </a:pPr>
            <a:fld id="{24D662E1-A186-49F4-AD69-99D4FC97F464}" type="slidenum">
              <a:rPr lang="bg-BG" altLang="bg-BG"/>
              <a:pPr>
                <a:defRPr/>
              </a:pPr>
              <a:t>‹#›</a:t>
            </a:fld>
            <a:endParaRPr lang="bg-BG" altLang="bg-BG"/>
          </a:p>
        </p:txBody>
      </p:sp>
    </p:spTree>
    <p:extLst>
      <p:ext uri="{BB962C8B-B14F-4D97-AF65-F5344CB8AC3E}">
        <p14:creationId xmlns:p14="http://schemas.microsoft.com/office/powerpoint/2010/main" val="132509119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90714474-C91B-4EA1-90A3-31AE79C573D3}" type="datetimeFigureOut">
              <a:rPr lang="bg-BG"/>
              <a:pPr>
                <a:defRPr/>
              </a:pPr>
              <a:t>19.4.2018 г.</a:t>
            </a:fld>
            <a:endParaRPr lang="bg-BG"/>
          </a:p>
        </p:txBody>
      </p:sp>
      <p:sp>
        <p:nvSpPr>
          <p:cNvPr id="4" name="Footer Placeholder 21"/>
          <p:cNvSpPr>
            <a:spLocks noGrp="1"/>
          </p:cNvSpPr>
          <p:nvPr>
            <p:ph type="ftr" sz="quarter" idx="11"/>
          </p:nvPr>
        </p:nvSpPr>
        <p:spPr/>
        <p:txBody>
          <a:bodyPr/>
          <a:lstStyle>
            <a:lvl1pPr>
              <a:defRPr/>
            </a:lvl1pPr>
          </a:lstStyle>
          <a:p>
            <a:pPr>
              <a:defRPr/>
            </a:pPr>
            <a:endParaRPr lang="bg-BG"/>
          </a:p>
        </p:txBody>
      </p:sp>
      <p:sp>
        <p:nvSpPr>
          <p:cNvPr id="5" name="Slide Number Placeholder 17"/>
          <p:cNvSpPr>
            <a:spLocks noGrp="1"/>
          </p:cNvSpPr>
          <p:nvPr>
            <p:ph type="sldNum" sz="quarter" idx="12"/>
          </p:nvPr>
        </p:nvSpPr>
        <p:spPr/>
        <p:txBody>
          <a:bodyPr/>
          <a:lstStyle>
            <a:lvl1pPr>
              <a:defRPr/>
            </a:lvl1pPr>
          </a:lstStyle>
          <a:p>
            <a:pPr>
              <a:defRPr/>
            </a:pPr>
            <a:fld id="{B604BACD-7DC8-454F-AD1D-B06744F9A018}" type="slidenum">
              <a:rPr lang="bg-BG" altLang="bg-BG"/>
              <a:pPr>
                <a:defRPr/>
              </a:pPr>
              <a:t>‹#›</a:t>
            </a:fld>
            <a:endParaRPr lang="bg-BG" altLang="bg-BG"/>
          </a:p>
        </p:txBody>
      </p:sp>
    </p:spTree>
    <p:extLst>
      <p:ext uri="{BB962C8B-B14F-4D97-AF65-F5344CB8AC3E}">
        <p14:creationId xmlns:p14="http://schemas.microsoft.com/office/powerpoint/2010/main" val="89564501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652D5F9-EA6F-45D0-B315-DF2539499C64}" type="datetimeFigureOut">
              <a:rPr lang="bg-BG"/>
              <a:pPr>
                <a:defRPr/>
              </a:pPr>
              <a:t>19.4.2018 г.</a:t>
            </a:fld>
            <a:endParaRPr lang="bg-BG"/>
          </a:p>
        </p:txBody>
      </p:sp>
      <p:sp>
        <p:nvSpPr>
          <p:cNvPr id="3" name="Footer Placeholder 21"/>
          <p:cNvSpPr>
            <a:spLocks noGrp="1"/>
          </p:cNvSpPr>
          <p:nvPr>
            <p:ph type="ftr" sz="quarter" idx="11"/>
          </p:nvPr>
        </p:nvSpPr>
        <p:spPr/>
        <p:txBody>
          <a:bodyPr/>
          <a:lstStyle>
            <a:lvl1pPr>
              <a:defRPr/>
            </a:lvl1pPr>
          </a:lstStyle>
          <a:p>
            <a:pPr>
              <a:defRPr/>
            </a:pPr>
            <a:endParaRPr lang="bg-BG"/>
          </a:p>
        </p:txBody>
      </p:sp>
      <p:sp>
        <p:nvSpPr>
          <p:cNvPr id="4" name="Slide Number Placeholder 17"/>
          <p:cNvSpPr>
            <a:spLocks noGrp="1"/>
          </p:cNvSpPr>
          <p:nvPr>
            <p:ph type="sldNum" sz="quarter" idx="12"/>
          </p:nvPr>
        </p:nvSpPr>
        <p:spPr/>
        <p:txBody>
          <a:bodyPr/>
          <a:lstStyle>
            <a:lvl1pPr>
              <a:defRPr/>
            </a:lvl1pPr>
          </a:lstStyle>
          <a:p>
            <a:pPr>
              <a:defRPr/>
            </a:pPr>
            <a:fld id="{C62452E2-E666-4EC1-88A9-B7580A2298E6}" type="slidenum">
              <a:rPr lang="bg-BG" altLang="bg-BG"/>
              <a:pPr>
                <a:defRPr/>
              </a:pPr>
              <a:t>‹#›</a:t>
            </a:fld>
            <a:endParaRPr lang="bg-BG" altLang="bg-BG"/>
          </a:p>
        </p:txBody>
      </p:sp>
    </p:spTree>
    <p:extLst>
      <p:ext uri="{BB962C8B-B14F-4D97-AF65-F5344CB8AC3E}">
        <p14:creationId xmlns:p14="http://schemas.microsoft.com/office/powerpoint/2010/main" val="127869913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45F126B-2168-48A3-B0E0-8A0C25FFAFC6}" type="datetimeFigureOut">
              <a:rPr lang="bg-BG"/>
              <a:pPr>
                <a:defRPr/>
              </a:pPr>
              <a:t>19.4.2018 г.</a:t>
            </a:fld>
            <a:endParaRPr lang="bg-BG"/>
          </a:p>
        </p:txBody>
      </p:sp>
      <p:sp>
        <p:nvSpPr>
          <p:cNvPr id="6" name="Footer Placeholder 21"/>
          <p:cNvSpPr>
            <a:spLocks noGrp="1"/>
          </p:cNvSpPr>
          <p:nvPr>
            <p:ph type="ftr" sz="quarter" idx="11"/>
          </p:nvPr>
        </p:nvSpPr>
        <p:spPr/>
        <p:txBody>
          <a:bodyPr/>
          <a:lstStyle>
            <a:lvl1pPr>
              <a:defRPr/>
            </a:lvl1pPr>
          </a:lstStyle>
          <a:p>
            <a:pPr>
              <a:defRPr/>
            </a:pPr>
            <a:endParaRPr lang="bg-BG"/>
          </a:p>
        </p:txBody>
      </p:sp>
      <p:sp>
        <p:nvSpPr>
          <p:cNvPr id="7" name="Slide Number Placeholder 17"/>
          <p:cNvSpPr>
            <a:spLocks noGrp="1"/>
          </p:cNvSpPr>
          <p:nvPr>
            <p:ph type="sldNum" sz="quarter" idx="12"/>
          </p:nvPr>
        </p:nvSpPr>
        <p:spPr/>
        <p:txBody>
          <a:bodyPr/>
          <a:lstStyle>
            <a:lvl1pPr>
              <a:defRPr/>
            </a:lvl1pPr>
          </a:lstStyle>
          <a:p>
            <a:pPr>
              <a:defRPr/>
            </a:pPr>
            <a:fld id="{8470F97F-EB2E-4064-8556-02213C1D7651}" type="slidenum">
              <a:rPr lang="bg-BG" altLang="bg-BG"/>
              <a:pPr>
                <a:defRPr/>
              </a:pPr>
              <a:t>‹#›</a:t>
            </a:fld>
            <a:endParaRPr lang="bg-BG" altLang="bg-BG"/>
          </a:p>
        </p:txBody>
      </p:sp>
    </p:spTree>
    <p:extLst>
      <p:ext uri="{BB962C8B-B14F-4D97-AF65-F5344CB8AC3E}">
        <p14:creationId xmlns:p14="http://schemas.microsoft.com/office/powerpoint/2010/main" val="165287254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08729252-9D9B-406D-9D12-DC022915C46C}" type="datetimeFigureOut">
              <a:rPr lang="bg-BG"/>
              <a:pPr>
                <a:defRPr/>
              </a:pPr>
              <a:t>19.4.2018 г.</a:t>
            </a:fld>
            <a:endParaRPr lang="bg-BG"/>
          </a:p>
        </p:txBody>
      </p:sp>
      <p:sp>
        <p:nvSpPr>
          <p:cNvPr id="10" name="Footer Placeholder 5"/>
          <p:cNvSpPr>
            <a:spLocks noGrp="1"/>
          </p:cNvSpPr>
          <p:nvPr>
            <p:ph type="ftr" sz="quarter" idx="11"/>
          </p:nvPr>
        </p:nvSpPr>
        <p:spPr/>
        <p:txBody>
          <a:bodyPr/>
          <a:lstStyle>
            <a:lvl1pPr>
              <a:defRPr/>
            </a:lvl1pPr>
          </a:lstStyle>
          <a:p>
            <a:pPr>
              <a:defRPr/>
            </a:pPr>
            <a:endParaRPr lang="bg-BG"/>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709E5B24-A05F-4578-8D0D-6FDFC7EA283A}" type="slidenum">
              <a:rPr lang="bg-BG" altLang="bg-BG"/>
              <a:pPr>
                <a:defRPr/>
              </a:pPr>
              <a:t>‹#›</a:t>
            </a:fld>
            <a:endParaRPr lang="bg-BG" altLang="bg-BG"/>
          </a:p>
        </p:txBody>
      </p:sp>
    </p:spTree>
    <p:extLst>
      <p:ext uri="{BB962C8B-B14F-4D97-AF65-F5344CB8AC3E}">
        <p14:creationId xmlns:p14="http://schemas.microsoft.com/office/powerpoint/2010/main" val="1164448023"/>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9981D80-021F-44B3-8CAD-2B47E333FFE4}" type="datetimeFigureOut">
              <a:rPr lang="bg-BG"/>
              <a:pPr>
                <a:defRPr/>
              </a:pPr>
              <a:t>19.4.2018 г.</a:t>
            </a:fld>
            <a:endParaRPr lang="bg-BG"/>
          </a:p>
        </p:txBody>
      </p:sp>
      <p:sp>
        <p:nvSpPr>
          <p:cNvPr id="5" name="Footer Placeholder 21"/>
          <p:cNvSpPr>
            <a:spLocks noGrp="1"/>
          </p:cNvSpPr>
          <p:nvPr>
            <p:ph type="ftr" sz="quarter" idx="11"/>
          </p:nvPr>
        </p:nvSpPr>
        <p:spPr/>
        <p:txBody>
          <a:bodyPr/>
          <a:lstStyle>
            <a:lvl1pPr>
              <a:defRPr/>
            </a:lvl1pPr>
          </a:lstStyle>
          <a:p>
            <a:pPr>
              <a:defRPr/>
            </a:pPr>
            <a:endParaRPr lang="bg-BG"/>
          </a:p>
        </p:txBody>
      </p:sp>
      <p:sp>
        <p:nvSpPr>
          <p:cNvPr id="6" name="Slide Number Placeholder 17"/>
          <p:cNvSpPr>
            <a:spLocks noGrp="1"/>
          </p:cNvSpPr>
          <p:nvPr>
            <p:ph type="sldNum" sz="quarter" idx="12"/>
          </p:nvPr>
        </p:nvSpPr>
        <p:spPr/>
        <p:txBody>
          <a:bodyPr/>
          <a:lstStyle>
            <a:lvl1pPr>
              <a:defRPr/>
            </a:lvl1pPr>
          </a:lstStyle>
          <a:p>
            <a:pPr>
              <a:defRPr/>
            </a:pPr>
            <a:fld id="{8D32D6E1-793A-461F-B107-AB4269BC8448}" type="slidenum">
              <a:rPr lang="bg-BG" altLang="bg-BG"/>
              <a:pPr>
                <a:defRPr/>
              </a:pPr>
              <a:t>‹#›</a:t>
            </a:fld>
            <a:endParaRPr lang="bg-BG" altLang="bg-BG"/>
          </a:p>
        </p:txBody>
      </p:sp>
    </p:spTree>
    <p:extLst>
      <p:ext uri="{BB962C8B-B14F-4D97-AF65-F5344CB8AC3E}">
        <p14:creationId xmlns:p14="http://schemas.microsoft.com/office/powerpoint/2010/main" val="13306036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E5F731A-5839-4227-97CA-F4EC93771F3B}" type="datetimeFigureOut">
              <a:rPr lang="bg-BG"/>
              <a:pPr>
                <a:defRPr/>
              </a:pPr>
              <a:t>19.4.2018 г.</a:t>
            </a:fld>
            <a:endParaRPr lang="bg-BG"/>
          </a:p>
        </p:txBody>
      </p:sp>
      <p:sp>
        <p:nvSpPr>
          <p:cNvPr id="5" name="Footer Placeholder 21"/>
          <p:cNvSpPr>
            <a:spLocks noGrp="1"/>
          </p:cNvSpPr>
          <p:nvPr>
            <p:ph type="ftr" sz="quarter" idx="11"/>
          </p:nvPr>
        </p:nvSpPr>
        <p:spPr/>
        <p:txBody>
          <a:bodyPr/>
          <a:lstStyle>
            <a:lvl1pPr>
              <a:defRPr/>
            </a:lvl1pPr>
          </a:lstStyle>
          <a:p>
            <a:pPr>
              <a:defRPr/>
            </a:pPr>
            <a:endParaRPr lang="bg-BG"/>
          </a:p>
        </p:txBody>
      </p:sp>
      <p:sp>
        <p:nvSpPr>
          <p:cNvPr id="6" name="Slide Number Placeholder 17"/>
          <p:cNvSpPr>
            <a:spLocks noGrp="1"/>
          </p:cNvSpPr>
          <p:nvPr>
            <p:ph type="sldNum" sz="quarter" idx="12"/>
          </p:nvPr>
        </p:nvSpPr>
        <p:spPr/>
        <p:txBody>
          <a:bodyPr/>
          <a:lstStyle>
            <a:lvl1pPr>
              <a:defRPr/>
            </a:lvl1pPr>
          </a:lstStyle>
          <a:p>
            <a:pPr>
              <a:defRPr/>
            </a:pPr>
            <a:fld id="{94D2B724-A2C3-4E4C-9E60-2BC252B6C64A}" type="slidenum">
              <a:rPr lang="bg-BG" altLang="bg-BG"/>
              <a:pPr>
                <a:defRPr/>
              </a:pPr>
              <a:t>‹#›</a:t>
            </a:fld>
            <a:endParaRPr lang="bg-BG" altLang="bg-BG"/>
          </a:p>
        </p:txBody>
      </p:sp>
    </p:spTree>
    <p:extLst>
      <p:ext uri="{BB962C8B-B14F-4D97-AF65-F5344CB8AC3E}">
        <p14:creationId xmlns:p14="http://schemas.microsoft.com/office/powerpoint/2010/main" val="22673241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sitiva contenuto">
    <p:spTree>
      <p:nvGrpSpPr>
        <p:cNvPr id="1" name=""/>
        <p:cNvGrpSpPr/>
        <p:nvPr/>
      </p:nvGrpSpPr>
      <p:grpSpPr>
        <a:xfrm>
          <a:off x="0" y="0"/>
          <a:ext cx="0" cy="0"/>
          <a:chOff x="0" y="0"/>
          <a:chExt cx="0" cy="0"/>
        </a:xfrm>
      </p:grpSpPr>
      <p:sp>
        <p:nvSpPr>
          <p:cNvPr id="2" name="CasellaDiTesto 6"/>
          <p:cNvSpPr txBox="1">
            <a:spLocks noChangeArrowheads="1"/>
          </p:cNvSpPr>
          <p:nvPr userDrawn="1"/>
        </p:nvSpPr>
        <p:spPr bwMode="auto">
          <a:xfrm>
            <a:off x="4356100" y="6623050"/>
            <a:ext cx="1839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sz="1100" smtClean="0">
                <a:latin typeface="Calibri" pitchFamily="34" charset="0"/>
              </a:rPr>
              <a:t>© 2013 </a:t>
            </a:r>
            <a:r>
              <a:rPr lang="it-IT" sz="1100" dirty="0" smtClean="0">
                <a:latin typeface="Calibri" pitchFamily="34" charset="0"/>
              </a:rPr>
              <a:t>– Copyright </a:t>
            </a:r>
            <a:r>
              <a:rPr lang="it-IT" sz="1100" dirty="0" err="1" smtClean="0">
                <a:latin typeface="Calibri" pitchFamily="34" charset="0"/>
              </a:rPr>
              <a:t>Circle</a:t>
            </a:r>
            <a:r>
              <a:rPr lang="it-IT" sz="1100" dirty="0" smtClean="0">
                <a:latin typeface="Calibri" pitchFamily="34" charset="0"/>
              </a:rPr>
              <a:t> Srl</a:t>
            </a:r>
          </a:p>
        </p:txBody>
      </p:sp>
    </p:spTree>
    <p:extLst>
      <p:ext uri="{BB962C8B-B14F-4D97-AF65-F5344CB8AC3E}">
        <p14:creationId xmlns:p14="http://schemas.microsoft.com/office/powerpoint/2010/main" val="836966940"/>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bg-BG"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bg-BG" smtClean="0"/>
              <a:t>Click to edit Master text styles</a:t>
            </a:r>
          </a:p>
          <a:p>
            <a:pPr lvl="1"/>
            <a:r>
              <a:rPr lang="en-US" altLang="bg-BG" smtClean="0"/>
              <a:t>Second level</a:t>
            </a:r>
          </a:p>
          <a:p>
            <a:pPr lvl="2"/>
            <a:r>
              <a:rPr lang="en-US" altLang="bg-BG" smtClean="0"/>
              <a:t>Third level</a:t>
            </a:r>
          </a:p>
          <a:p>
            <a:pPr lvl="3"/>
            <a:r>
              <a:rPr lang="en-US" altLang="bg-BG" smtClean="0"/>
              <a:t>Fourth level</a:t>
            </a:r>
          </a:p>
          <a:p>
            <a:pPr lvl="4"/>
            <a:r>
              <a:rPr lang="en-US" altLang="bg-BG"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F16E193F-2B3A-40DF-82FC-6C8755CE1F92}" type="datetimeFigureOut">
              <a:rPr lang="bg-BG"/>
              <a:pPr>
                <a:defRPr/>
              </a:pPr>
              <a:t>19.4.2018 г.</a:t>
            </a:fld>
            <a:endParaRPr lang="bg-BG"/>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bg-BG"/>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781D86E0-E5A1-4752-9E9A-2536839118E5}" type="slidenum">
              <a:rPr lang="bg-BG" altLang="bg-BG"/>
              <a:pPr>
                <a:defRPr/>
              </a:pPr>
              <a:t>‹#›</a:t>
            </a:fld>
            <a:endParaRPr lang="bg-BG" altLang="bg-BG"/>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850" r:id="rId1"/>
    <p:sldLayoutId id="2147483842" r:id="rId2"/>
    <p:sldLayoutId id="2147483851" r:id="rId3"/>
    <p:sldLayoutId id="2147483843" r:id="rId4"/>
    <p:sldLayoutId id="2147483844" r:id="rId5"/>
    <p:sldLayoutId id="2147483845" r:id="rId6"/>
    <p:sldLayoutId id="2147483846" r:id="rId7"/>
    <p:sldLayoutId id="2147483847" r:id="rId8"/>
    <p:sldLayoutId id="2147483852" r:id="rId9"/>
    <p:sldLayoutId id="2147483848" r:id="rId10"/>
    <p:sldLayoutId id="2147483849" r:id="rId11"/>
    <p:sldLayoutId id="2147483853" r:id="rId12"/>
  </p:sldLayoutIdLst>
  <p:transition spd="slow"/>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6895"/>
          </a:xfrm>
          <a:prstGeom prst="rect">
            <a:avLst/>
          </a:prstGeom>
        </p:spPr>
      </p:pic>
      <p:sp>
        <p:nvSpPr>
          <p:cNvPr id="2" name="Title 1"/>
          <p:cNvSpPr>
            <a:spLocks noGrp="1"/>
          </p:cNvSpPr>
          <p:nvPr>
            <p:ph type="title"/>
          </p:nvPr>
        </p:nvSpPr>
        <p:spPr>
          <a:xfrm>
            <a:off x="562698" y="1177038"/>
            <a:ext cx="8256094" cy="1401558"/>
          </a:xfrm>
          <a:extLst/>
        </p:spPr>
        <p:txBody>
          <a:bodyPr/>
          <a:lstStyle/>
          <a:p>
            <a:pPr algn="ctr" fontAlgn="auto">
              <a:spcAft>
                <a:spcPts val="0"/>
              </a:spcAft>
              <a:defRPr/>
            </a:pPr>
            <a:r>
              <a:rPr lang="en-US" sz="3200" dirty="0" smtClean="0">
                <a:ln w="635">
                  <a:solidFill>
                    <a:schemeClr val="tx1"/>
                  </a:solidFill>
                </a:ln>
                <a:solidFill>
                  <a:schemeClr val="tx1">
                    <a:lumMod val="95000"/>
                  </a:schemeClr>
                </a:solidFill>
                <a:effectLst>
                  <a:outerShdw blurRad="38100" dist="38100" dir="2700000" algn="tl">
                    <a:srgbClr val="000000">
                      <a:alpha val="43137"/>
                    </a:srgbClr>
                  </a:outerShdw>
                </a:effectLst>
                <a:latin typeface="+mn-lt"/>
                <a:cs typeface="Times New Roman" panose="02020603050405020304" pitchFamily="18" charset="0"/>
              </a:rPr>
              <a:t>VESSEL TRAFFIC MANAGEMENT, MONITORING AND INFORMATION SYSTEMS FOR BLACK SEA</a:t>
            </a:r>
            <a:endParaRPr lang="bg-BG" sz="3200" dirty="0">
              <a:ln w="635">
                <a:solidFill>
                  <a:schemeClr val="tx1"/>
                </a:solidFill>
              </a:ln>
              <a:solidFill>
                <a:schemeClr val="tx1">
                  <a:lumMod val="95000"/>
                </a:schemeClr>
              </a:solidFill>
              <a:effectLst>
                <a:outerShdw blurRad="38100" dist="38100" dir="2700000" algn="tl">
                  <a:srgbClr val="000000">
                    <a:alpha val="43137"/>
                  </a:srgbClr>
                </a:outerShdw>
              </a:effectLst>
              <a:latin typeface="+mn-lt"/>
              <a:cs typeface="Times New Roman" panose="02020603050405020304" pitchFamily="18" charset="0"/>
            </a:endParaRPr>
          </a:p>
        </p:txBody>
      </p:sp>
      <p:pic>
        <p:nvPicPr>
          <p:cNvPr id="7172" name="Picture 15" descr="default_h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6" y="180029"/>
            <a:ext cx="1363663"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Текстово поле 2"/>
          <p:cNvSpPr txBox="1">
            <a:spLocks noChangeArrowheads="1"/>
          </p:cNvSpPr>
          <p:nvPr/>
        </p:nvSpPr>
        <p:spPr bwMode="auto">
          <a:xfrm>
            <a:off x="4459797" y="5157192"/>
            <a:ext cx="44414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fontAlgn="base">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fontAlgn="base">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fontAlgn="base">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fontAlgn="base">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a:defRPr/>
            </a:pPr>
            <a:r>
              <a:rPr lang="en-US" altLang="bg-BG" dirty="0" err="1" smtClean="0">
                <a:latin typeface="+mn-lt"/>
                <a:cs typeface="Times New Roman" panose="02020603050405020304" pitchFamily="18" charset="0"/>
              </a:rPr>
              <a:t>Milen</a:t>
            </a:r>
            <a:r>
              <a:rPr lang="en-US" altLang="bg-BG" dirty="0" smtClean="0">
                <a:latin typeface="+mn-lt"/>
                <a:cs typeface="Times New Roman" panose="02020603050405020304" pitchFamily="18" charset="0"/>
              </a:rPr>
              <a:t> Todorov</a:t>
            </a:r>
          </a:p>
          <a:p>
            <a:pPr algn="r">
              <a:defRPr/>
            </a:pPr>
            <a:r>
              <a:rPr lang="en-GB" altLang="bg-BG" dirty="0">
                <a:latin typeface="+mn-lt"/>
                <a:cs typeface="Times New Roman" panose="02020603050405020304" pitchFamily="18" charset="0"/>
              </a:rPr>
              <a:t>Head </a:t>
            </a:r>
            <a:r>
              <a:rPr lang="en-GB" altLang="bg-BG" dirty="0" smtClean="0">
                <a:latin typeface="+mn-lt"/>
                <a:cs typeface="Times New Roman" panose="02020603050405020304" pitchFamily="18" charset="0"/>
              </a:rPr>
              <a:t>of Traffic </a:t>
            </a:r>
            <a:r>
              <a:rPr lang="en-GB" altLang="bg-BG" dirty="0">
                <a:latin typeface="+mn-lt"/>
                <a:cs typeface="Times New Roman" panose="02020603050405020304" pitchFamily="18" charset="0"/>
              </a:rPr>
              <a:t>Management </a:t>
            </a:r>
            <a:r>
              <a:rPr lang="en-GB" altLang="bg-BG" dirty="0" smtClean="0">
                <a:latin typeface="+mn-lt"/>
                <a:cs typeface="Times New Roman" panose="02020603050405020304" pitchFamily="18" charset="0"/>
              </a:rPr>
              <a:t>– Varna Dept.</a:t>
            </a:r>
            <a:endParaRPr lang="en-US" altLang="bg-BG" dirty="0" smtClean="0">
              <a:latin typeface="+mn-lt"/>
              <a:cs typeface="Times New Roman" panose="02020603050405020304" pitchFamily="18" charset="0"/>
            </a:endParaRPr>
          </a:p>
          <a:p>
            <a:pPr algn="r">
              <a:defRPr/>
            </a:pPr>
            <a:r>
              <a:rPr lang="en-US" altLang="bg-BG" dirty="0" smtClean="0">
                <a:latin typeface="+mn-lt"/>
                <a:cs typeface="Times New Roman" panose="02020603050405020304" pitchFamily="18" charset="0"/>
              </a:rPr>
              <a:t>Bulgarian Ports Infrastructure Company</a:t>
            </a:r>
          </a:p>
        </p:txBody>
      </p:sp>
      <p:sp>
        <p:nvSpPr>
          <p:cNvPr id="10" name="Text Placeholder 9"/>
          <p:cNvSpPr>
            <a:spLocks noGrp="1"/>
          </p:cNvSpPr>
          <p:nvPr>
            <p:ph type="body" idx="1"/>
          </p:nvPr>
        </p:nvSpPr>
        <p:spPr>
          <a:xfrm>
            <a:off x="1147445" y="6401073"/>
            <a:ext cx="7086600" cy="363538"/>
          </a:xfrm>
        </p:spPr>
        <p:txBody>
          <a:bodyPr>
            <a:normAutofit fontScale="92500" lnSpcReduction="20000"/>
          </a:bodyPr>
          <a:lstStyle/>
          <a:p>
            <a:pPr algn="ctr" fontAlgn="auto">
              <a:spcAft>
                <a:spcPts val="0"/>
              </a:spcAft>
              <a:buClr>
                <a:schemeClr val="tx1">
                  <a:shade val="95000"/>
                </a:schemeClr>
              </a:buClr>
              <a:buFont typeface="Wingdings 2"/>
              <a:buNone/>
              <a:defRPr/>
            </a:pPr>
            <a:r>
              <a:rPr lang="en-US" b="1" dirty="0" smtClean="0">
                <a:cs typeface="Times New Roman" panose="02020603050405020304" pitchFamily="18" charset="0"/>
              </a:rPr>
              <a:t>Sofia 19.04.2018</a:t>
            </a:r>
            <a:endParaRPr lang="bg-BG" b="1" dirty="0">
              <a:cs typeface="Times New Roman" panose="02020603050405020304" pitchFamily="18" charset="0"/>
            </a:endParaRPr>
          </a:p>
        </p:txBody>
      </p:sp>
      <p:sp>
        <p:nvSpPr>
          <p:cNvPr id="9" name="Rectangle 8"/>
          <p:cNvSpPr/>
          <p:nvPr/>
        </p:nvSpPr>
        <p:spPr>
          <a:xfrm>
            <a:off x="1403350" y="288710"/>
            <a:ext cx="6337300" cy="830263"/>
          </a:xfrm>
          <a:prstGeom prst="rect">
            <a:avLst/>
          </a:prstGeom>
          <a:effectLst>
            <a:outerShdw blurRad="50800" dist="38100" algn="l" rotWithShape="0">
              <a:prstClr val="black">
                <a:alpha val="40000"/>
              </a:prstClr>
            </a:outerShdw>
          </a:effectLst>
        </p:spPr>
        <p:txBody>
          <a:bodyPr>
            <a:spAutoFit/>
          </a:bodyPr>
          <a:lstStyle>
            <a:defPPr>
              <a:defRPr lang="bg-BG"/>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defRPr/>
            </a:pPr>
            <a:r>
              <a:rPr lang="en-US" altLang="bg-BG" sz="2400" b="1" dirty="0" smtClean="0">
                <a:ln>
                  <a:solidFill>
                    <a:schemeClr val="tx1"/>
                  </a:solidFill>
                </a:ln>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ln>
                  <a:solidFill>
                    <a:schemeClr val="tx1"/>
                  </a:solidFill>
                </a:ln>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ln>
                  <a:solidFill>
                    <a:schemeClr val="tx1"/>
                  </a:solidFill>
                </a:ln>
                <a:solidFill>
                  <a:srgbClr val="898774"/>
                </a:solidFill>
                <a:latin typeface="Times New Roman" panose="02020603050405020304" pitchFamily="18" charset="0"/>
                <a:cs typeface="Times New Roman" panose="02020603050405020304" pitchFamily="18" charset="0"/>
              </a:rPr>
              <a:t> </a:t>
            </a:r>
            <a:r>
              <a:rPr lang="en-US" altLang="bg-BG" sz="2400" b="1" dirty="0" smtClean="0">
                <a:ln>
                  <a:solidFill>
                    <a:schemeClr val="tx1"/>
                  </a:solidFill>
                </a:ln>
                <a:solidFill>
                  <a:srgbClr val="2A3241"/>
                </a:solidFill>
                <a:latin typeface="Times New Roman" panose="02020603050405020304" pitchFamily="18" charset="0"/>
                <a:cs typeface="Times New Roman" panose="02020603050405020304" pitchFamily="18" charset="0"/>
              </a:rPr>
              <a:t>COMPANY</a:t>
            </a:r>
            <a:endParaRPr lang="bg-BG" altLang="bg-BG" sz="2400" dirty="0" smtClean="0">
              <a:ln>
                <a:solidFill>
                  <a:schemeClr val="tx1"/>
                </a:solidFill>
              </a:ln>
              <a:solidFill>
                <a:srgbClr val="2A3241"/>
              </a:solidFill>
            </a:endParaRPr>
          </a:p>
        </p:txBody>
      </p:sp>
    </p:spTree>
    <p:extLst>
      <p:ext uri="{BB962C8B-B14F-4D97-AF65-F5344CB8AC3E}">
        <p14:creationId xmlns:p14="http://schemas.microsoft.com/office/powerpoint/2010/main" val="3595899402"/>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Velinova\Presentazii-Obshta\2018\sn.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7000" contrast="-54000"/>
                    </a14:imgEffect>
                  </a14:imgLayer>
                </a14:imgProps>
              </a:ext>
              <a:ext uri="{28A0092B-C50C-407E-A947-70E740481C1C}">
                <a14:useLocalDpi xmlns:a14="http://schemas.microsoft.com/office/drawing/2010/main" val="0"/>
              </a:ext>
            </a:extLst>
          </a:blip>
          <a:srcRect/>
          <a:stretch>
            <a:fillRect/>
          </a:stretch>
        </p:blipFill>
        <p:spPr bwMode="auto">
          <a:xfrm>
            <a:off x="0" y="3153043"/>
            <a:ext cx="9144000" cy="3616956"/>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15" descr="default_hom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sp>
        <p:nvSpPr>
          <p:cNvPr id="9221" name="Rectangle 9"/>
          <p:cNvSpPr>
            <a:spLocks noChangeArrowheads="1"/>
          </p:cNvSpPr>
          <p:nvPr/>
        </p:nvSpPr>
        <p:spPr bwMode="auto">
          <a:xfrm>
            <a:off x="79943" y="3191462"/>
            <a:ext cx="885666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indent="-342900" algn="just">
              <a:buFont typeface="Wingdings" panose="05000000000000000000" pitchFamily="2" charset="2"/>
              <a:buChar char="§"/>
            </a:pPr>
            <a:r>
              <a:rPr lang="en-US" altLang="bg-BG" sz="2000" dirty="0">
                <a:solidFill>
                  <a:schemeClr val="bg1"/>
                </a:solidFill>
                <a:effectLst>
                  <a:outerShdw blurRad="38100" dist="38100" dir="2700000" algn="tl">
                    <a:srgbClr val="000000">
                      <a:alpha val="43137"/>
                    </a:srgbClr>
                  </a:outerShdw>
                </a:effectLst>
                <a:latin typeface="+mn-lt"/>
              </a:rPr>
              <a:t>Bulgarian Ports Infrastructure Company (BPI Co.) manages the port infrastructure of the public transport ports of national importance and provides traffic management and shipping information services</a:t>
            </a:r>
            <a:r>
              <a:rPr lang="en-US" altLang="bg-BG" sz="2000" dirty="0" smtClean="0">
                <a:solidFill>
                  <a:schemeClr val="bg1"/>
                </a:solidFill>
                <a:effectLst>
                  <a:outerShdw blurRad="38100" dist="38100" dir="2700000" algn="tl">
                    <a:srgbClr val="000000">
                      <a:alpha val="43137"/>
                    </a:srgbClr>
                  </a:outerShdw>
                </a:effectLst>
                <a:latin typeface="+mn-lt"/>
              </a:rPr>
              <a:t>.</a:t>
            </a:r>
          </a:p>
          <a:p>
            <a:pPr marL="342900" indent="-342900" algn="just">
              <a:buFont typeface="Wingdings" panose="05000000000000000000" pitchFamily="2" charset="2"/>
              <a:buChar char="§"/>
            </a:pPr>
            <a:endParaRPr lang="en-US" altLang="bg-BG" sz="2000" dirty="0">
              <a:solidFill>
                <a:schemeClr val="bg1"/>
              </a:solidFill>
              <a:effectLst>
                <a:outerShdw blurRad="38100" dist="38100" dir="2700000" algn="tl">
                  <a:srgbClr val="000000">
                    <a:alpha val="43137"/>
                  </a:srgbClr>
                </a:outerShdw>
              </a:effectLst>
              <a:latin typeface="+mn-lt"/>
            </a:endParaRPr>
          </a:p>
          <a:p>
            <a:pPr marL="342900" indent="-342900" algn="just">
              <a:buFont typeface="Wingdings" panose="05000000000000000000" pitchFamily="2" charset="2"/>
              <a:buChar char="§"/>
            </a:pPr>
            <a:r>
              <a:rPr lang="en-US" altLang="bg-BG" sz="2000" dirty="0" smtClean="0">
                <a:solidFill>
                  <a:schemeClr val="bg1"/>
                </a:solidFill>
                <a:effectLst>
                  <a:outerShdw blurRad="38100" dist="38100" dir="2700000" algn="tl">
                    <a:srgbClr val="000000">
                      <a:alpha val="43137"/>
                    </a:srgbClr>
                  </a:outerShdw>
                </a:effectLst>
                <a:latin typeface="+mn-lt"/>
              </a:rPr>
              <a:t>Object </a:t>
            </a:r>
            <a:r>
              <a:rPr lang="en-US" altLang="bg-BG" sz="2000" dirty="0">
                <a:solidFill>
                  <a:schemeClr val="bg1"/>
                </a:solidFill>
                <a:effectLst>
                  <a:outerShdw blurRad="38100" dist="38100" dir="2700000" algn="tl">
                    <a:srgbClr val="000000">
                      <a:alpha val="43137"/>
                    </a:srgbClr>
                  </a:outerShdw>
                </a:effectLst>
                <a:latin typeface="+mn-lt"/>
              </a:rPr>
              <a:t>of activity and status of BPI Co. are regulated by the Law on Maritime Spaces, Inland Waterways and Ports of the Republic of Bulgaria</a:t>
            </a:r>
            <a:r>
              <a:rPr lang="en-US" altLang="bg-BG" sz="2000" dirty="0" smtClean="0">
                <a:solidFill>
                  <a:schemeClr val="bg1"/>
                </a:solidFill>
                <a:effectLst>
                  <a:outerShdw blurRad="38100" dist="38100" dir="2700000" algn="tl">
                    <a:srgbClr val="000000">
                      <a:alpha val="43137"/>
                    </a:srgbClr>
                  </a:outerShdw>
                </a:effectLst>
                <a:latin typeface="+mn-lt"/>
              </a:rPr>
              <a:t>.</a:t>
            </a:r>
          </a:p>
          <a:p>
            <a:pPr marL="342900" indent="-342900" algn="just">
              <a:buFont typeface="Wingdings" panose="05000000000000000000" pitchFamily="2" charset="2"/>
              <a:buChar char="§"/>
            </a:pPr>
            <a:endParaRPr lang="en-US" altLang="bg-BG" sz="2000" dirty="0">
              <a:solidFill>
                <a:schemeClr val="bg1"/>
              </a:solidFill>
              <a:effectLst>
                <a:outerShdw blurRad="38100" dist="38100" dir="2700000" algn="tl">
                  <a:srgbClr val="000000">
                    <a:alpha val="43137"/>
                  </a:srgbClr>
                </a:outerShdw>
              </a:effectLst>
              <a:latin typeface="+mn-lt"/>
            </a:endParaRPr>
          </a:p>
          <a:p>
            <a:pPr marL="342900" indent="-342900" algn="just">
              <a:buFont typeface="Wingdings" panose="05000000000000000000" pitchFamily="2" charset="2"/>
              <a:buChar char="§"/>
            </a:pPr>
            <a:r>
              <a:rPr lang="en-US" altLang="bg-BG" sz="2000" dirty="0" smtClean="0">
                <a:solidFill>
                  <a:schemeClr val="bg1"/>
                </a:solidFill>
                <a:effectLst>
                  <a:outerShdw blurRad="38100" dist="38100" dir="2700000" algn="tl">
                    <a:srgbClr val="000000">
                      <a:alpha val="43137"/>
                    </a:srgbClr>
                  </a:outerShdw>
                </a:effectLst>
                <a:latin typeface="+mn-lt"/>
              </a:rPr>
              <a:t>BPI </a:t>
            </a:r>
            <a:r>
              <a:rPr lang="en-US" altLang="bg-BG" sz="2000" dirty="0">
                <a:solidFill>
                  <a:schemeClr val="bg1"/>
                </a:solidFill>
                <a:effectLst>
                  <a:outerShdw blurRad="38100" dist="38100" dir="2700000" algn="tl">
                    <a:srgbClr val="000000">
                      <a:alpha val="43137"/>
                    </a:srgbClr>
                  </a:outerShdw>
                </a:effectLst>
                <a:latin typeface="+mn-lt"/>
              </a:rPr>
              <a:t>Co. has four territorial and three specialized divisions in </a:t>
            </a:r>
            <a:r>
              <a:rPr lang="en-US" altLang="bg-BG" sz="2000" dirty="0" err="1">
                <a:solidFill>
                  <a:schemeClr val="bg1"/>
                </a:solidFill>
                <a:effectLst>
                  <a:outerShdw blurRad="38100" dist="38100" dir="2700000" algn="tl">
                    <a:srgbClr val="000000">
                      <a:alpha val="43137"/>
                    </a:srgbClr>
                  </a:outerShdw>
                </a:effectLst>
                <a:latin typeface="+mn-lt"/>
              </a:rPr>
              <a:t>Burgas</a:t>
            </a:r>
            <a:r>
              <a:rPr lang="en-US" altLang="bg-BG" sz="2000" dirty="0">
                <a:solidFill>
                  <a:schemeClr val="bg1"/>
                </a:solidFill>
                <a:effectLst>
                  <a:outerShdw blurRad="38100" dist="38100" dir="2700000" algn="tl">
                    <a:srgbClr val="000000">
                      <a:alpha val="43137"/>
                    </a:srgbClr>
                  </a:outerShdw>
                </a:effectLst>
                <a:latin typeface="+mn-lt"/>
              </a:rPr>
              <a:t>, Varna, </a:t>
            </a:r>
            <a:r>
              <a:rPr lang="en-US" altLang="bg-BG" sz="2000" dirty="0" err="1">
                <a:solidFill>
                  <a:schemeClr val="bg1"/>
                </a:solidFill>
                <a:effectLst>
                  <a:outerShdw blurRad="38100" dist="38100" dir="2700000" algn="tl">
                    <a:srgbClr val="000000">
                      <a:alpha val="43137"/>
                    </a:srgbClr>
                  </a:outerShdw>
                </a:effectLst>
                <a:latin typeface="+mn-lt"/>
              </a:rPr>
              <a:t>Lom</a:t>
            </a:r>
            <a:r>
              <a:rPr lang="en-US" altLang="bg-BG" sz="2000" dirty="0">
                <a:solidFill>
                  <a:schemeClr val="bg1"/>
                </a:solidFill>
                <a:effectLst>
                  <a:outerShdw blurRad="38100" dist="38100" dir="2700000" algn="tl">
                    <a:srgbClr val="000000">
                      <a:alpha val="43137"/>
                    </a:srgbClr>
                  </a:outerShdw>
                </a:effectLst>
                <a:latin typeface="+mn-lt"/>
              </a:rPr>
              <a:t> and Ruse.</a:t>
            </a:r>
          </a:p>
        </p:txBody>
      </p:sp>
      <p:sp>
        <p:nvSpPr>
          <p:cNvPr id="10" name="TextBox 9"/>
          <p:cNvSpPr txBox="1"/>
          <p:nvPr/>
        </p:nvSpPr>
        <p:spPr>
          <a:xfrm>
            <a:off x="7712" y="836712"/>
            <a:ext cx="9001125" cy="646113"/>
          </a:xfrm>
          <a:prstGeom prst="rect">
            <a:avLst/>
          </a:prstGeom>
          <a:noFill/>
          <a:ln>
            <a:noFill/>
          </a:ln>
        </p:spPr>
        <p:txBody>
          <a:bodyPr>
            <a:spAutoFit/>
          </a:bodyPr>
          <a:lstStyle/>
          <a:p>
            <a:pPr algn="ctr">
              <a:defRPr/>
            </a:pPr>
            <a:r>
              <a:rPr lang="en-US" sz="3600" b="1" dirty="0" smtClean="0">
                <a:solidFill>
                  <a:srgbClr val="072428"/>
                </a:solidFill>
                <a:latin typeface="+mj-lt"/>
              </a:rPr>
              <a:t>  </a:t>
            </a:r>
            <a:r>
              <a:rPr lang="en-US" sz="2800" b="1" dirty="0" smtClean="0">
                <a:solidFill>
                  <a:schemeClr val="accent1">
                    <a:lumMod val="50000"/>
                  </a:schemeClr>
                </a:solidFill>
                <a:effectLst>
                  <a:outerShdw blurRad="38100" dist="38100" dir="2700000" algn="tl">
                    <a:srgbClr val="000000">
                      <a:alpha val="43137"/>
                    </a:srgbClr>
                  </a:outerShdw>
                </a:effectLst>
                <a:latin typeface="+mn-lt"/>
              </a:rPr>
              <a:t>THE </a:t>
            </a:r>
            <a:r>
              <a:rPr lang="en-US" sz="2800" b="1" dirty="0">
                <a:solidFill>
                  <a:schemeClr val="accent1">
                    <a:lumMod val="50000"/>
                  </a:schemeClr>
                </a:solidFill>
                <a:effectLst>
                  <a:outerShdw blurRad="38100" dist="38100" dir="2700000" algn="tl">
                    <a:srgbClr val="000000">
                      <a:alpha val="43137"/>
                    </a:srgbClr>
                  </a:outerShdw>
                </a:effectLst>
                <a:latin typeface="+mn-lt"/>
              </a:rPr>
              <a:t>COMPANY</a:t>
            </a:r>
          </a:p>
        </p:txBody>
      </p:sp>
      <p:pic>
        <p:nvPicPr>
          <p:cNvPr id="1027" name="Picture 3" descr="D:\Velinova\Presentazii-Obshta\2018\6 (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2" y="1396783"/>
            <a:ext cx="9144000" cy="17562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 name="Footer Placeholder 3"/>
          <p:cNvSpPr txBox="1">
            <a:spLocks noGrp="1"/>
          </p:cNvSpPr>
          <p:nvPr/>
        </p:nvSpPr>
        <p:spPr bwMode="auto">
          <a:xfrm>
            <a:off x="2757772" y="6182527"/>
            <a:ext cx="3357562" cy="334790"/>
          </a:xfrm>
          <a:prstGeom prst="rect">
            <a:avLst/>
          </a:prstGeom>
          <a:noFill/>
          <a:ln>
            <a:miter lim="800000"/>
            <a:headEnd/>
            <a:tailEnd/>
          </a:ln>
        </p:spPr>
        <p:txBody>
          <a:bodyPr anchor="b"/>
          <a:lstStyle/>
          <a:p>
            <a:pPr algn="ctr">
              <a:defRPr/>
            </a:pPr>
            <a:r>
              <a:rPr lang="en-US" b="1">
                <a:solidFill>
                  <a:srgbClr val="FFBC37"/>
                </a:solidFill>
                <a:effectLst>
                  <a:outerShdw blurRad="38100" dist="38100" dir="2700000" algn="tl">
                    <a:srgbClr val="000000"/>
                  </a:outerShdw>
                </a:effectLst>
                <a:latin typeface="Arial" charset="0"/>
              </a:rPr>
              <a:t> </a:t>
            </a:r>
            <a:endParaRPr lang="bg-BG" b="1">
              <a:solidFill>
                <a:srgbClr val="FFBC37"/>
              </a:solidFill>
              <a:effectLst>
                <a:outerShdw blurRad="38100" dist="38100" dir="2700000" algn="tl">
                  <a:srgbClr val="000000"/>
                </a:outerShdw>
              </a:effectLst>
              <a:latin typeface="Arial" charset="0"/>
            </a:endParaRPr>
          </a:p>
        </p:txBody>
      </p:sp>
      <p:sp>
        <p:nvSpPr>
          <p:cNvPr id="11267" name="Freeform 2"/>
          <p:cNvSpPr>
            <a:spLocks noChangeAspect="1"/>
          </p:cNvSpPr>
          <p:nvPr/>
        </p:nvSpPr>
        <p:spPr bwMode="auto">
          <a:xfrm>
            <a:off x="1109798" y="2084867"/>
            <a:ext cx="7059613" cy="3902546"/>
          </a:xfrm>
          <a:custGeom>
            <a:avLst/>
            <a:gdLst>
              <a:gd name="T0" fmla="*/ 2147483646 w 4447"/>
              <a:gd name="T1" fmla="*/ 2147483646 h 2848"/>
              <a:gd name="T2" fmla="*/ 2147483646 w 4447"/>
              <a:gd name="T3" fmla="*/ 2147483646 h 2848"/>
              <a:gd name="T4" fmla="*/ 2147483646 w 4447"/>
              <a:gd name="T5" fmla="*/ 2147483646 h 2848"/>
              <a:gd name="T6" fmla="*/ 2147483646 w 4447"/>
              <a:gd name="T7" fmla="*/ 2147483646 h 2848"/>
              <a:gd name="T8" fmla="*/ 2147483646 w 4447"/>
              <a:gd name="T9" fmla="*/ 2147483646 h 2848"/>
              <a:gd name="T10" fmla="*/ 2147483646 w 4447"/>
              <a:gd name="T11" fmla="*/ 2147483646 h 2848"/>
              <a:gd name="T12" fmla="*/ 2147483646 w 4447"/>
              <a:gd name="T13" fmla="*/ 2147483646 h 2848"/>
              <a:gd name="T14" fmla="*/ 2147483646 w 4447"/>
              <a:gd name="T15" fmla="*/ 2147483646 h 2848"/>
              <a:gd name="T16" fmla="*/ 2147483646 w 4447"/>
              <a:gd name="T17" fmla="*/ 2147483646 h 2848"/>
              <a:gd name="T18" fmla="*/ 2147483646 w 4447"/>
              <a:gd name="T19" fmla="*/ 2147483646 h 2848"/>
              <a:gd name="T20" fmla="*/ 2147483646 w 4447"/>
              <a:gd name="T21" fmla="*/ 2147483646 h 2848"/>
              <a:gd name="T22" fmla="*/ 2147483646 w 4447"/>
              <a:gd name="T23" fmla="*/ 2147483646 h 2848"/>
              <a:gd name="T24" fmla="*/ 2147483646 w 4447"/>
              <a:gd name="T25" fmla="*/ 2147483646 h 2848"/>
              <a:gd name="T26" fmla="*/ 2147483646 w 4447"/>
              <a:gd name="T27" fmla="*/ 2147483646 h 2848"/>
              <a:gd name="T28" fmla="*/ 2147483646 w 4447"/>
              <a:gd name="T29" fmla="*/ 2147483646 h 2848"/>
              <a:gd name="T30" fmla="*/ 2147483646 w 4447"/>
              <a:gd name="T31" fmla="*/ 2147483646 h 2848"/>
              <a:gd name="T32" fmla="*/ 2147483646 w 4447"/>
              <a:gd name="T33" fmla="*/ 2147483646 h 2848"/>
              <a:gd name="T34" fmla="*/ 2147483646 w 4447"/>
              <a:gd name="T35" fmla="*/ 2147483646 h 2848"/>
              <a:gd name="T36" fmla="*/ 2147483646 w 4447"/>
              <a:gd name="T37" fmla="*/ 2147483646 h 2848"/>
              <a:gd name="T38" fmla="*/ 2147483646 w 4447"/>
              <a:gd name="T39" fmla="*/ 2147483646 h 2848"/>
              <a:gd name="T40" fmla="*/ 2147483646 w 4447"/>
              <a:gd name="T41" fmla="*/ 2147483646 h 2848"/>
              <a:gd name="T42" fmla="*/ 2147483646 w 4447"/>
              <a:gd name="T43" fmla="*/ 2147483646 h 2848"/>
              <a:gd name="T44" fmla="*/ 2147483646 w 4447"/>
              <a:gd name="T45" fmla="*/ 2147483646 h 2848"/>
              <a:gd name="T46" fmla="*/ 2147483646 w 4447"/>
              <a:gd name="T47" fmla="*/ 2147483646 h 2848"/>
              <a:gd name="T48" fmla="*/ 2147483646 w 4447"/>
              <a:gd name="T49" fmla="*/ 2147483646 h 2848"/>
              <a:gd name="T50" fmla="*/ 2147483646 w 4447"/>
              <a:gd name="T51" fmla="*/ 2147483646 h 2848"/>
              <a:gd name="T52" fmla="*/ 2147483646 w 4447"/>
              <a:gd name="T53" fmla="*/ 2147483646 h 2848"/>
              <a:gd name="T54" fmla="*/ 2147483646 w 4447"/>
              <a:gd name="T55" fmla="*/ 2147483646 h 2848"/>
              <a:gd name="T56" fmla="*/ 0 w 4447"/>
              <a:gd name="T57" fmla="*/ 2147483646 h 2848"/>
              <a:gd name="T58" fmla="*/ 2147483646 w 4447"/>
              <a:gd name="T59" fmla="*/ 2147483646 h 2848"/>
              <a:gd name="T60" fmla="*/ 2147483646 w 4447"/>
              <a:gd name="T61" fmla="*/ 2147483646 h 2848"/>
              <a:gd name="T62" fmla="*/ 2147483646 w 4447"/>
              <a:gd name="T63" fmla="*/ 2147483646 h 2848"/>
              <a:gd name="T64" fmla="*/ 2147483646 w 4447"/>
              <a:gd name="T65" fmla="*/ 2147483646 h 2848"/>
              <a:gd name="T66" fmla="*/ 2147483646 w 4447"/>
              <a:gd name="T67" fmla="*/ 2147483646 h 2848"/>
              <a:gd name="T68" fmla="*/ 2147483646 w 4447"/>
              <a:gd name="T69" fmla="*/ 2147483646 h 2848"/>
              <a:gd name="T70" fmla="*/ 2147483646 w 4447"/>
              <a:gd name="T71" fmla="*/ 2147483646 h 2848"/>
              <a:gd name="T72" fmla="*/ 0 w 4447"/>
              <a:gd name="T73" fmla="*/ 2147483646 h 2848"/>
              <a:gd name="T74" fmla="*/ 2147483646 w 4447"/>
              <a:gd name="T75" fmla="*/ 2147483646 h 2848"/>
              <a:gd name="T76" fmla="*/ 2147483646 w 4447"/>
              <a:gd name="T77" fmla="*/ 2147483646 h 2848"/>
              <a:gd name="T78" fmla="*/ 2147483646 w 4447"/>
              <a:gd name="T79" fmla="*/ 2147483646 h 2848"/>
              <a:gd name="T80" fmla="*/ 2147483646 w 4447"/>
              <a:gd name="T81" fmla="*/ 2147483646 h 2848"/>
              <a:gd name="T82" fmla="*/ 2147483646 w 4447"/>
              <a:gd name="T83" fmla="*/ 2147483646 h 2848"/>
              <a:gd name="T84" fmla="*/ 2147483646 w 4447"/>
              <a:gd name="T85" fmla="*/ 2147483646 h 2848"/>
              <a:gd name="T86" fmla="*/ 2147483646 w 4447"/>
              <a:gd name="T87" fmla="*/ 2147483646 h 2848"/>
              <a:gd name="T88" fmla="*/ 2147483646 w 4447"/>
              <a:gd name="T89" fmla="*/ 2147483646 h 2848"/>
              <a:gd name="T90" fmla="*/ 2147483646 w 4447"/>
              <a:gd name="T91" fmla="*/ 2147483646 h 2848"/>
              <a:gd name="T92" fmla="*/ 2147483646 w 4447"/>
              <a:gd name="T93" fmla="*/ 2147483646 h 2848"/>
              <a:gd name="T94" fmla="*/ 2147483646 w 4447"/>
              <a:gd name="T95" fmla="*/ 2147483646 h 2848"/>
              <a:gd name="T96" fmla="*/ 2147483646 w 4447"/>
              <a:gd name="T97" fmla="*/ 2147483646 h 2848"/>
              <a:gd name="T98" fmla="*/ 2147483646 w 4447"/>
              <a:gd name="T99" fmla="*/ 2147483646 h 2848"/>
              <a:gd name="T100" fmla="*/ 2147483646 w 4447"/>
              <a:gd name="T101" fmla="*/ 2147483646 h 2848"/>
              <a:gd name="T102" fmla="*/ 2147483646 w 4447"/>
              <a:gd name="T103" fmla="*/ 2147483646 h 2848"/>
              <a:gd name="T104" fmla="*/ 2147483646 w 4447"/>
              <a:gd name="T105" fmla="*/ 2147483646 h 2848"/>
              <a:gd name="T106" fmla="*/ 2147483646 w 4447"/>
              <a:gd name="T107" fmla="*/ 2147483646 h 2848"/>
              <a:gd name="T108" fmla="*/ 2147483646 w 4447"/>
              <a:gd name="T109" fmla="*/ 2147483646 h 2848"/>
              <a:gd name="T110" fmla="*/ 2147483646 w 4447"/>
              <a:gd name="T111" fmla="*/ 2147483646 h 2848"/>
              <a:gd name="T112" fmla="*/ 2147483646 w 4447"/>
              <a:gd name="T113" fmla="*/ 2147483646 h 2848"/>
              <a:gd name="T114" fmla="*/ 2147483646 w 4447"/>
              <a:gd name="T115" fmla="*/ 2147483646 h 28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447" h="2848">
                <a:moveTo>
                  <a:pt x="3955" y="1150"/>
                </a:moveTo>
                <a:lnTo>
                  <a:pt x="3926" y="1177"/>
                </a:lnTo>
                <a:lnTo>
                  <a:pt x="3941" y="1191"/>
                </a:lnTo>
                <a:lnTo>
                  <a:pt x="3941" y="1217"/>
                </a:lnTo>
                <a:lnTo>
                  <a:pt x="3941" y="1243"/>
                </a:lnTo>
                <a:lnTo>
                  <a:pt x="3941" y="1271"/>
                </a:lnTo>
                <a:lnTo>
                  <a:pt x="3982" y="1297"/>
                </a:lnTo>
                <a:lnTo>
                  <a:pt x="3996" y="1297"/>
                </a:lnTo>
                <a:lnTo>
                  <a:pt x="3996" y="1311"/>
                </a:lnTo>
                <a:lnTo>
                  <a:pt x="3996" y="1337"/>
                </a:lnTo>
                <a:lnTo>
                  <a:pt x="3968" y="1404"/>
                </a:lnTo>
                <a:lnTo>
                  <a:pt x="3858" y="1404"/>
                </a:lnTo>
                <a:lnTo>
                  <a:pt x="3858" y="1418"/>
                </a:lnTo>
                <a:lnTo>
                  <a:pt x="3845" y="1430"/>
                </a:lnTo>
                <a:lnTo>
                  <a:pt x="3832" y="1444"/>
                </a:lnTo>
                <a:lnTo>
                  <a:pt x="3790" y="1444"/>
                </a:lnTo>
                <a:lnTo>
                  <a:pt x="3776" y="1470"/>
                </a:lnTo>
                <a:lnTo>
                  <a:pt x="3764" y="1498"/>
                </a:lnTo>
                <a:lnTo>
                  <a:pt x="3736" y="1524"/>
                </a:lnTo>
                <a:lnTo>
                  <a:pt x="3695" y="1551"/>
                </a:lnTo>
                <a:lnTo>
                  <a:pt x="3681" y="1565"/>
                </a:lnTo>
                <a:lnTo>
                  <a:pt x="3695" y="1577"/>
                </a:lnTo>
                <a:lnTo>
                  <a:pt x="3681" y="1591"/>
                </a:lnTo>
                <a:lnTo>
                  <a:pt x="3667" y="1618"/>
                </a:lnTo>
                <a:lnTo>
                  <a:pt x="3667" y="1631"/>
                </a:lnTo>
                <a:lnTo>
                  <a:pt x="3667" y="1645"/>
                </a:lnTo>
                <a:lnTo>
                  <a:pt x="3667" y="1658"/>
                </a:lnTo>
                <a:lnTo>
                  <a:pt x="3695" y="1671"/>
                </a:lnTo>
                <a:lnTo>
                  <a:pt x="3736" y="1671"/>
                </a:lnTo>
                <a:lnTo>
                  <a:pt x="3764" y="1671"/>
                </a:lnTo>
                <a:lnTo>
                  <a:pt x="3776" y="1671"/>
                </a:lnTo>
                <a:lnTo>
                  <a:pt x="3804" y="1685"/>
                </a:lnTo>
                <a:lnTo>
                  <a:pt x="3817" y="1698"/>
                </a:lnTo>
                <a:lnTo>
                  <a:pt x="3832" y="1712"/>
                </a:lnTo>
                <a:lnTo>
                  <a:pt x="3832" y="1725"/>
                </a:lnTo>
                <a:lnTo>
                  <a:pt x="3885" y="1739"/>
                </a:lnTo>
                <a:lnTo>
                  <a:pt x="3873" y="1779"/>
                </a:lnTo>
                <a:lnTo>
                  <a:pt x="3873" y="1805"/>
                </a:lnTo>
                <a:lnTo>
                  <a:pt x="3885" y="1832"/>
                </a:lnTo>
                <a:lnTo>
                  <a:pt x="3900" y="1845"/>
                </a:lnTo>
                <a:lnTo>
                  <a:pt x="3914" y="1872"/>
                </a:lnTo>
                <a:lnTo>
                  <a:pt x="3955" y="1886"/>
                </a:lnTo>
                <a:lnTo>
                  <a:pt x="3982" y="1912"/>
                </a:lnTo>
                <a:lnTo>
                  <a:pt x="4010" y="1940"/>
                </a:lnTo>
                <a:lnTo>
                  <a:pt x="4023" y="1978"/>
                </a:lnTo>
                <a:lnTo>
                  <a:pt x="4037" y="1992"/>
                </a:lnTo>
                <a:lnTo>
                  <a:pt x="4064" y="2006"/>
                </a:lnTo>
                <a:lnTo>
                  <a:pt x="4064" y="2019"/>
                </a:lnTo>
                <a:lnTo>
                  <a:pt x="4064" y="2032"/>
                </a:lnTo>
                <a:lnTo>
                  <a:pt x="4064" y="2046"/>
                </a:lnTo>
                <a:lnTo>
                  <a:pt x="4064" y="2059"/>
                </a:lnTo>
                <a:lnTo>
                  <a:pt x="4037" y="2059"/>
                </a:lnTo>
                <a:lnTo>
                  <a:pt x="4023" y="2059"/>
                </a:lnTo>
                <a:lnTo>
                  <a:pt x="3982" y="2073"/>
                </a:lnTo>
                <a:lnTo>
                  <a:pt x="3968" y="2073"/>
                </a:lnTo>
                <a:lnTo>
                  <a:pt x="3968" y="2086"/>
                </a:lnTo>
                <a:lnTo>
                  <a:pt x="3873" y="2086"/>
                </a:lnTo>
                <a:lnTo>
                  <a:pt x="3858" y="2086"/>
                </a:lnTo>
                <a:lnTo>
                  <a:pt x="3832" y="2099"/>
                </a:lnTo>
                <a:lnTo>
                  <a:pt x="3790" y="2127"/>
                </a:lnTo>
                <a:lnTo>
                  <a:pt x="3790" y="2139"/>
                </a:lnTo>
                <a:lnTo>
                  <a:pt x="3776" y="2153"/>
                </a:lnTo>
                <a:lnTo>
                  <a:pt x="3764" y="2153"/>
                </a:lnTo>
                <a:lnTo>
                  <a:pt x="3749" y="2153"/>
                </a:lnTo>
                <a:lnTo>
                  <a:pt x="3736" y="2153"/>
                </a:lnTo>
                <a:lnTo>
                  <a:pt x="3708" y="2127"/>
                </a:lnTo>
                <a:lnTo>
                  <a:pt x="3681" y="2113"/>
                </a:lnTo>
                <a:lnTo>
                  <a:pt x="3667" y="2113"/>
                </a:lnTo>
                <a:lnTo>
                  <a:pt x="3640" y="2113"/>
                </a:lnTo>
                <a:lnTo>
                  <a:pt x="3611" y="2086"/>
                </a:lnTo>
                <a:lnTo>
                  <a:pt x="3599" y="2046"/>
                </a:lnTo>
                <a:lnTo>
                  <a:pt x="3571" y="2006"/>
                </a:lnTo>
                <a:lnTo>
                  <a:pt x="3558" y="1978"/>
                </a:lnTo>
                <a:lnTo>
                  <a:pt x="3544" y="1978"/>
                </a:lnTo>
                <a:lnTo>
                  <a:pt x="3530" y="1978"/>
                </a:lnTo>
                <a:lnTo>
                  <a:pt x="3490" y="1966"/>
                </a:lnTo>
                <a:lnTo>
                  <a:pt x="3393" y="1992"/>
                </a:lnTo>
                <a:lnTo>
                  <a:pt x="3352" y="2046"/>
                </a:lnTo>
                <a:lnTo>
                  <a:pt x="3312" y="2086"/>
                </a:lnTo>
                <a:lnTo>
                  <a:pt x="3298" y="2099"/>
                </a:lnTo>
                <a:lnTo>
                  <a:pt x="3284" y="2113"/>
                </a:lnTo>
                <a:lnTo>
                  <a:pt x="3243" y="2099"/>
                </a:lnTo>
                <a:lnTo>
                  <a:pt x="3175" y="2099"/>
                </a:lnTo>
                <a:lnTo>
                  <a:pt x="3120" y="2099"/>
                </a:lnTo>
                <a:lnTo>
                  <a:pt x="3065" y="2127"/>
                </a:lnTo>
                <a:lnTo>
                  <a:pt x="3038" y="2139"/>
                </a:lnTo>
                <a:lnTo>
                  <a:pt x="3024" y="2165"/>
                </a:lnTo>
                <a:lnTo>
                  <a:pt x="3024" y="2193"/>
                </a:lnTo>
                <a:lnTo>
                  <a:pt x="3038" y="2219"/>
                </a:lnTo>
                <a:lnTo>
                  <a:pt x="3011" y="2246"/>
                </a:lnTo>
                <a:lnTo>
                  <a:pt x="2997" y="2260"/>
                </a:lnTo>
                <a:lnTo>
                  <a:pt x="2956" y="2273"/>
                </a:lnTo>
                <a:lnTo>
                  <a:pt x="2928" y="2273"/>
                </a:lnTo>
                <a:lnTo>
                  <a:pt x="2902" y="2327"/>
                </a:lnTo>
                <a:lnTo>
                  <a:pt x="2873" y="2367"/>
                </a:lnTo>
                <a:lnTo>
                  <a:pt x="2860" y="2380"/>
                </a:lnTo>
                <a:lnTo>
                  <a:pt x="2846" y="2380"/>
                </a:lnTo>
                <a:lnTo>
                  <a:pt x="2819" y="2380"/>
                </a:lnTo>
                <a:lnTo>
                  <a:pt x="2805" y="2380"/>
                </a:lnTo>
                <a:lnTo>
                  <a:pt x="2778" y="2367"/>
                </a:lnTo>
                <a:lnTo>
                  <a:pt x="2764" y="2367"/>
                </a:lnTo>
                <a:lnTo>
                  <a:pt x="2737" y="2353"/>
                </a:lnTo>
                <a:lnTo>
                  <a:pt x="2737" y="2367"/>
                </a:lnTo>
                <a:lnTo>
                  <a:pt x="2710" y="2367"/>
                </a:lnTo>
                <a:lnTo>
                  <a:pt x="2696" y="2380"/>
                </a:lnTo>
                <a:lnTo>
                  <a:pt x="2682" y="2394"/>
                </a:lnTo>
                <a:lnTo>
                  <a:pt x="2682" y="2421"/>
                </a:lnTo>
                <a:lnTo>
                  <a:pt x="2696" y="2460"/>
                </a:lnTo>
                <a:lnTo>
                  <a:pt x="2710" y="2514"/>
                </a:lnTo>
                <a:lnTo>
                  <a:pt x="2723" y="2514"/>
                </a:lnTo>
                <a:lnTo>
                  <a:pt x="2723" y="2528"/>
                </a:lnTo>
                <a:lnTo>
                  <a:pt x="2737" y="2554"/>
                </a:lnTo>
                <a:lnTo>
                  <a:pt x="2737" y="2608"/>
                </a:lnTo>
                <a:lnTo>
                  <a:pt x="2737" y="2647"/>
                </a:lnTo>
                <a:lnTo>
                  <a:pt x="2737" y="2675"/>
                </a:lnTo>
                <a:lnTo>
                  <a:pt x="2723" y="2687"/>
                </a:lnTo>
                <a:lnTo>
                  <a:pt x="2600" y="2755"/>
                </a:lnTo>
                <a:lnTo>
                  <a:pt x="2587" y="2768"/>
                </a:lnTo>
                <a:lnTo>
                  <a:pt x="2587" y="2781"/>
                </a:lnTo>
                <a:lnTo>
                  <a:pt x="2573" y="2768"/>
                </a:lnTo>
                <a:lnTo>
                  <a:pt x="2573" y="2755"/>
                </a:lnTo>
                <a:lnTo>
                  <a:pt x="2558" y="2741"/>
                </a:lnTo>
                <a:lnTo>
                  <a:pt x="2545" y="2741"/>
                </a:lnTo>
                <a:lnTo>
                  <a:pt x="2531" y="2728"/>
                </a:lnTo>
                <a:lnTo>
                  <a:pt x="2490" y="2741"/>
                </a:lnTo>
                <a:lnTo>
                  <a:pt x="2463" y="2755"/>
                </a:lnTo>
                <a:lnTo>
                  <a:pt x="2436" y="2768"/>
                </a:lnTo>
                <a:lnTo>
                  <a:pt x="2395" y="2768"/>
                </a:lnTo>
                <a:lnTo>
                  <a:pt x="2354" y="2768"/>
                </a:lnTo>
                <a:lnTo>
                  <a:pt x="2326" y="2768"/>
                </a:lnTo>
                <a:lnTo>
                  <a:pt x="2299" y="2768"/>
                </a:lnTo>
                <a:lnTo>
                  <a:pt x="2258" y="2794"/>
                </a:lnTo>
                <a:lnTo>
                  <a:pt x="2216" y="2822"/>
                </a:lnTo>
                <a:lnTo>
                  <a:pt x="2189" y="2834"/>
                </a:lnTo>
                <a:lnTo>
                  <a:pt x="2148" y="2834"/>
                </a:lnTo>
                <a:lnTo>
                  <a:pt x="2080" y="2834"/>
                </a:lnTo>
                <a:lnTo>
                  <a:pt x="2066" y="2848"/>
                </a:lnTo>
                <a:lnTo>
                  <a:pt x="2039" y="2848"/>
                </a:lnTo>
                <a:lnTo>
                  <a:pt x="1970" y="2781"/>
                </a:lnTo>
                <a:lnTo>
                  <a:pt x="1943" y="2755"/>
                </a:lnTo>
                <a:lnTo>
                  <a:pt x="1902" y="2728"/>
                </a:lnTo>
                <a:lnTo>
                  <a:pt x="1902" y="2701"/>
                </a:lnTo>
                <a:lnTo>
                  <a:pt x="1889" y="2687"/>
                </a:lnTo>
                <a:lnTo>
                  <a:pt x="1875" y="2675"/>
                </a:lnTo>
                <a:lnTo>
                  <a:pt x="1847" y="2675"/>
                </a:lnTo>
                <a:lnTo>
                  <a:pt x="1792" y="2675"/>
                </a:lnTo>
                <a:lnTo>
                  <a:pt x="1778" y="2675"/>
                </a:lnTo>
                <a:lnTo>
                  <a:pt x="1751" y="2687"/>
                </a:lnTo>
                <a:lnTo>
                  <a:pt x="1751" y="2715"/>
                </a:lnTo>
                <a:lnTo>
                  <a:pt x="1751" y="2728"/>
                </a:lnTo>
                <a:lnTo>
                  <a:pt x="1751" y="2741"/>
                </a:lnTo>
                <a:lnTo>
                  <a:pt x="1724" y="2715"/>
                </a:lnTo>
                <a:lnTo>
                  <a:pt x="1683" y="2701"/>
                </a:lnTo>
                <a:lnTo>
                  <a:pt x="1629" y="2687"/>
                </a:lnTo>
                <a:lnTo>
                  <a:pt x="1615" y="2661"/>
                </a:lnTo>
                <a:lnTo>
                  <a:pt x="1601" y="2635"/>
                </a:lnTo>
                <a:lnTo>
                  <a:pt x="1588" y="2608"/>
                </a:lnTo>
                <a:lnTo>
                  <a:pt x="1588" y="2581"/>
                </a:lnTo>
                <a:lnTo>
                  <a:pt x="1451" y="2581"/>
                </a:lnTo>
                <a:lnTo>
                  <a:pt x="1382" y="2581"/>
                </a:lnTo>
                <a:lnTo>
                  <a:pt x="1354" y="2568"/>
                </a:lnTo>
                <a:lnTo>
                  <a:pt x="1354" y="2554"/>
                </a:lnTo>
                <a:lnTo>
                  <a:pt x="1286" y="2568"/>
                </a:lnTo>
                <a:lnTo>
                  <a:pt x="1259" y="2568"/>
                </a:lnTo>
                <a:lnTo>
                  <a:pt x="1232" y="2554"/>
                </a:lnTo>
                <a:lnTo>
                  <a:pt x="1232" y="2635"/>
                </a:lnTo>
                <a:lnTo>
                  <a:pt x="1232" y="2647"/>
                </a:lnTo>
                <a:lnTo>
                  <a:pt x="1218" y="2647"/>
                </a:lnTo>
                <a:lnTo>
                  <a:pt x="1189" y="2661"/>
                </a:lnTo>
                <a:lnTo>
                  <a:pt x="1163" y="2647"/>
                </a:lnTo>
                <a:lnTo>
                  <a:pt x="1136" y="2647"/>
                </a:lnTo>
                <a:lnTo>
                  <a:pt x="1068" y="2635"/>
                </a:lnTo>
                <a:lnTo>
                  <a:pt x="1040" y="2635"/>
                </a:lnTo>
                <a:lnTo>
                  <a:pt x="1012" y="2647"/>
                </a:lnTo>
                <a:lnTo>
                  <a:pt x="986" y="2661"/>
                </a:lnTo>
                <a:lnTo>
                  <a:pt x="971" y="2661"/>
                </a:lnTo>
                <a:lnTo>
                  <a:pt x="903" y="2661"/>
                </a:lnTo>
                <a:lnTo>
                  <a:pt x="903" y="2675"/>
                </a:lnTo>
                <a:lnTo>
                  <a:pt x="903" y="2687"/>
                </a:lnTo>
                <a:lnTo>
                  <a:pt x="877" y="2687"/>
                </a:lnTo>
                <a:lnTo>
                  <a:pt x="848" y="2675"/>
                </a:lnTo>
                <a:lnTo>
                  <a:pt x="821" y="2675"/>
                </a:lnTo>
                <a:lnTo>
                  <a:pt x="793" y="2675"/>
                </a:lnTo>
                <a:lnTo>
                  <a:pt x="753" y="2675"/>
                </a:lnTo>
                <a:lnTo>
                  <a:pt x="739" y="2687"/>
                </a:lnTo>
                <a:lnTo>
                  <a:pt x="725" y="2715"/>
                </a:lnTo>
                <a:lnTo>
                  <a:pt x="712" y="2715"/>
                </a:lnTo>
                <a:lnTo>
                  <a:pt x="698" y="2728"/>
                </a:lnTo>
                <a:lnTo>
                  <a:pt x="684" y="2728"/>
                </a:lnTo>
                <a:lnTo>
                  <a:pt x="656" y="2728"/>
                </a:lnTo>
                <a:lnTo>
                  <a:pt x="656" y="2715"/>
                </a:lnTo>
                <a:lnTo>
                  <a:pt x="630" y="2715"/>
                </a:lnTo>
                <a:lnTo>
                  <a:pt x="616" y="2715"/>
                </a:lnTo>
                <a:lnTo>
                  <a:pt x="603" y="2728"/>
                </a:lnTo>
                <a:lnTo>
                  <a:pt x="575" y="2741"/>
                </a:lnTo>
                <a:lnTo>
                  <a:pt x="521" y="2741"/>
                </a:lnTo>
                <a:lnTo>
                  <a:pt x="478" y="2755"/>
                </a:lnTo>
                <a:lnTo>
                  <a:pt x="438" y="2755"/>
                </a:lnTo>
                <a:lnTo>
                  <a:pt x="438" y="2741"/>
                </a:lnTo>
                <a:lnTo>
                  <a:pt x="424" y="2741"/>
                </a:lnTo>
                <a:lnTo>
                  <a:pt x="410" y="2687"/>
                </a:lnTo>
                <a:lnTo>
                  <a:pt x="410" y="2621"/>
                </a:lnTo>
                <a:lnTo>
                  <a:pt x="424" y="2460"/>
                </a:lnTo>
                <a:lnTo>
                  <a:pt x="424" y="2448"/>
                </a:lnTo>
                <a:lnTo>
                  <a:pt x="451" y="2434"/>
                </a:lnTo>
                <a:lnTo>
                  <a:pt x="465" y="2407"/>
                </a:lnTo>
                <a:lnTo>
                  <a:pt x="465" y="2394"/>
                </a:lnTo>
                <a:lnTo>
                  <a:pt x="478" y="2380"/>
                </a:lnTo>
                <a:lnTo>
                  <a:pt x="465" y="2367"/>
                </a:lnTo>
                <a:lnTo>
                  <a:pt x="465" y="2327"/>
                </a:lnTo>
                <a:lnTo>
                  <a:pt x="438" y="2327"/>
                </a:lnTo>
                <a:lnTo>
                  <a:pt x="424" y="2313"/>
                </a:lnTo>
                <a:lnTo>
                  <a:pt x="424" y="2300"/>
                </a:lnTo>
                <a:lnTo>
                  <a:pt x="410" y="2300"/>
                </a:lnTo>
                <a:lnTo>
                  <a:pt x="410" y="2286"/>
                </a:lnTo>
                <a:lnTo>
                  <a:pt x="383" y="2273"/>
                </a:lnTo>
                <a:lnTo>
                  <a:pt x="383" y="2246"/>
                </a:lnTo>
                <a:lnTo>
                  <a:pt x="369" y="2219"/>
                </a:lnTo>
                <a:lnTo>
                  <a:pt x="356" y="2153"/>
                </a:lnTo>
                <a:lnTo>
                  <a:pt x="356" y="2099"/>
                </a:lnTo>
                <a:lnTo>
                  <a:pt x="329" y="2086"/>
                </a:lnTo>
                <a:lnTo>
                  <a:pt x="288" y="2073"/>
                </a:lnTo>
                <a:lnTo>
                  <a:pt x="247" y="2073"/>
                </a:lnTo>
                <a:lnTo>
                  <a:pt x="206" y="2073"/>
                </a:lnTo>
                <a:lnTo>
                  <a:pt x="165" y="2032"/>
                </a:lnTo>
                <a:lnTo>
                  <a:pt x="109" y="1992"/>
                </a:lnTo>
                <a:lnTo>
                  <a:pt x="82" y="1966"/>
                </a:lnTo>
                <a:lnTo>
                  <a:pt x="68" y="1926"/>
                </a:lnTo>
                <a:lnTo>
                  <a:pt x="41" y="1899"/>
                </a:lnTo>
                <a:lnTo>
                  <a:pt x="27" y="1859"/>
                </a:lnTo>
                <a:lnTo>
                  <a:pt x="14" y="1845"/>
                </a:lnTo>
                <a:lnTo>
                  <a:pt x="0" y="1819"/>
                </a:lnTo>
                <a:lnTo>
                  <a:pt x="14" y="1805"/>
                </a:lnTo>
                <a:lnTo>
                  <a:pt x="27" y="1792"/>
                </a:lnTo>
                <a:lnTo>
                  <a:pt x="41" y="1805"/>
                </a:lnTo>
                <a:lnTo>
                  <a:pt x="41" y="1792"/>
                </a:lnTo>
                <a:lnTo>
                  <a:pt x="55" y="1779"/>
                </a:lnTo>
                <a:lnTo>
                  <a:pt x="82" y="1739"/>
                </a:lnTo>
                <a:lnTo>
                  <a:pt x="109" y="1698"/>
                </a:lnTo>
                <a:lnTo>
                  <a:pt x="123" y="1671"/>
                </a:lnTo>
                <a:lnTo>
                  <a:pt x="96" y="1618"/>
                </a:lnTo>
                <a:lnTo>
                  <a:pt x="55" y="1565"/>
                </a:lnTo>
                <a:lnTo>
                  <a:pt x="68" y="1537"/>
                </a:lnTo>
                <a:lnTo>
                  <a:pt x="68" y="1498"/>
                </a:lnTo>
                <a:lnTo>
                  <a:pt x="68" y="1458"/>
                </a:lnTo>
                <a:lnTo>
                  <a:pt x="68" y="1430"/>
                </a:lnTo>
                <a:lnTo>
                  <a:pt x="82" y="1418"/>
                </a:lnTo>
                <a:lnTo>
                  <a:pt x="96" y="1404"/>
                </a:lnTo>
                <a:lnTo>
                  <a:pt x="109" y="1364"/>
                </a:lnTo>
                <a:lnTo>
                  <a:pt x="82" y="1337"/>
                </a:lnTo>
                <a:lnTo>
                  <a:pt x="82" y="1324"/>
                </a:lnTo>
                <a:lnTo>
                  <a:pt x="82" y="1311"/>
                </a:lnTo>
                <a:lnTo>
                  <a:pt x="82" y="1283"/>
                </a:lnTo>
                <a:lnTo>
                  <a:pt x="123" y="1271"/>
                </a:lnTo>
                <a:lnTo>
                  <a:pt x="165" y="1257"/>
                </a:lnTo>
                <a:lnTo>
                  <a:pt x="219" y="1257"/>
                </a:lnTo>
                <a:lnTo>
                  <a:pt x="274" y="1243"/>
                </a:lnTo>
                <a:lnTo>
                  <a:pt x="274" y="1217"/>
                </a:lnTo>
                <a:lnTo>
                  <a:pt x="288" y="1191"/>
                </a:lnTo>
                <a:lnTo>
                  <a:pt x="301" y="1164"/>
                </a:lnTo>
                <a:lnTo>
                  <a:pt x="329" y="1137"/>
                </a:lnTo>
                <a:lnTo>
                  <a:pt x="369" y="1110"/>
                </a:lnTo>
                <a:lnTo>
                  <a:pt x="410" y="1083"/>
                </a:lnTo>
                <a:lnTo>
                  <a:pt x="465" y="1043"/>
                </a:lnTo>
                <a:lnTo>
                  <a:pt x="492" y="1030"/>
                </a:lnTo>
                <a:lnTo>
                  <a:pt x="492" y="1003"/>
                </a:lnTo>
                <a:lnTo>
                  <a:pt x="465" y="1016"/>
                </a:lnTo>
                <a:lnTo>
                  <a:pt x="424" y="1003"/>
                </a:lnTo>
                <a:lnTo>
                  <a:pt x="410" y="1003"/>
                </a:lnTo>
                <a:lnTo>
                  <a:pt x="410" y="989"/>
                </a:lnTo>
                <a:lnTo>
                  <a:pt x="397" y="989"/>
                </a:lnTo>
                <a:lnTo>
                  <a:pt x="410" y="976"/>
                </a:lnTo>
                <a:lnTo>
                  <a:pt x="383" y="963"/>
                </a:lnTo>
                <a:lnTo>
                  <a:pt x="369" y="949"/>
                </a:lnTo>
                <a:lnTo>
                  <a:pt x="342" y="922"/>
                </a:lnTo>
                <a:lnTo>
                  <a:pt x="329" y="896"/>
                </a:lnTo>
                <a:lnTo>
                  <a:pt x="301" y="829"/>
                </a:lnTo>
                <a:lnTo>
                  <a:pt x="288" y="789"/>
                </a:lnTo>
                <a:lnTo>
                  <a:pt x="274" y="789"/>
                </a:lnTo>
                <a:lnTo>
                  <a:pt x="247" y="789"/>
                </a:lnTo>
                <a:lnTo>
                  <a:pt x="206" y="775"/>
                </a:lnTo>
                <a:lnTo>
                  <a:pt x="165" y="762"/>
                </a:lnTo>
                <a:lnTo>
                  <a:pt x="150" y="749"/>
                </a:lnTo>
                <a:lnTo>
                  <a:pt x="150" y="735"/>
                </a:lnTo>
                <a:lnTo>
                  <a:pt x="136" y="721"/>
                </a:lnTo>
                <a:lnTo>
                  <a:pt x="136" y="709"/>
                </a:lnTo>
                <a:lnTo>
                  <a:pt x="123" y="642"/>
                </a:lnTo>
                <a:lnTo>
                  <a:pt x="109" y="588"/>
                </a:lnTo>
                <a:lnTo>
                  <a:pt x="109" y="548"/>
                </a:lnTo>
                <a:lnTo>
                  <a:pt x="96" y="548"/>
                </a:lnTo>
                <a:lnTo>
                  <a:pt x="82" y="548"/>
                </a:lnTo>
                <a:lnTo>
                  <a:pt x="55" y="522"/>
                </a:lnTo>
                <a:lnTo>
                  <a:pt x="27" y="496"/>
                </a:lnTo>
                <a:lnTo>
                  <a:pt x="14" y="442"/>
                </a:lnTo>
                <a:lnTo>
                  <a:pt x="0" y="401"/>
                </a:lnTo>
                <a:lnTo>
                  <a:pt x="0" y="375"/>
                </a:lnTo>
                <a:lnTo>
                  <a:pt x="0" y="361"/>
                </a:lnTo>
                <a:lnTo>
                  <a:pt x="0" y="334"/>
                </a:lnTo>
                <a:lnTo>
                  <a:pt x="14" y="334"/>
                </a:lnTo>
                <a:lnTo>
                  <a:pt x="27" y="321"/>
                </a:lnTo>
                <a:lnTo>
                  <a:pt x="41" y="321"/>
                </a:lnTo>
                <a:lnTo>
                  <a:pt x="41" y="267"/>
                </a:lnTo>
                <a:lnTo>
                  <a:pt x="55" y="227"/>
                </a:lnTo>
                <a:lnTo>
                  <a:pt x="68" y="201"/>
                </a:lnTo>
                <a:lnTo>
                  <a:pt x="68" y="173"/>
                </a:lnTo>
                <a:lnTo>
                  <a:pt x="96" y="161"/>
                </a:lnTo>
                <a:lnTo>
                  <a:pt x="109" y="161"/>
                </a:lnTo>
                <a:lnTo>
                  <a:pt x="109" y="147"/>
                </a:lnTo>
                <a:lnTo>
                  <a:pt x="123" y="147"/>
                </a:lnTo>
                <a:lnTo>
                  <a:pt x="177" y="133"/>
                </a:lnTo>
                <a:lnTo>
                  <a:pt x="192" y="120"/>
                </a:lnTo>
                <a:lnTo>
                  <a:pt x="206" y="107"/>
                </a:lnTo>
                <a:lnTo>
                  <a:pt x="219" y="80"/>
                </a:lnTo>
                <a:lnTo>
                  <a:pt x="206" y="54"/>
                </a:lnTo>
                <a:lnTo>
                  <a:pt x="219" y="40"/>
                </a:lnTo>
                <a:lnTo>
                  <a:pt x="247" y="14"/>
                </a:lnTo>
                <a:lnTo>
                  <a:pt x="274" y="0"/>
                </a:lnTo>
                <a:lnTo>
                  <a:pt x="301" y="14"/>
                </a:lnTo>
                <a:lnTo>
                  <a:pt x="274" y="14"/>
                </a:lnTo>
                <a:lnTo>
                  <a:pt x="301" y="26"/>
                </a:lnTo>
                <a:lnTo>
                  <a:pt x="329" y="40"/>
                </a:lnTo>
                <a:lnTo>
                  <a:pt x="410" y="67"/>
                </a:lnTo>
                <a:lnTo>
                  <a:pt x="478" y="120"/>
                </a:lnTo>
                <a:lnTo>
                  <a:pt x="521" y="147"/>
                </a:lnTo>
                <a:lnTo>
                  <a:pt x="506" y="173"/>
                </a:lnTo>
                <a:lnTo>
                  <a:pt x="478" y="187"/>
                </a:lnTo>
                <a:lnTo>
                  <a:pt x="438" y="201"/>
                </a:lnTo>
                <a:lnTo>
                  <a:pt x="397" y="213"/>
                </a:lnTo>
                <a:lnTo>
                  <a:pt x="383" y="267"/>
                </a:lnTo>
                <a:lnTo>
                  <a:pt x="383" y="321"/>
                </a:lnTo>
                <a:lnTo>
                  <a:pt x="383" y="348"/>
                </a:lnTo>
                <a:lnTo>
                  <a:pt x="397" y="361"/>
                </a:lnTo>
                <a:lnTo>
                  <a:pt x="410" y="375"/>
                </a:lnTo>
                <a:lnTo>
                  <a:pt x="438" y="388"/>
                </a:lnTo>
                <a:lnTo>
                  <a:pt x="521" y="388"/>
                </a:lnTo>
                <a:lnTo>
                  <a:pt x="562" y="388"/>
                </a:lnTo>
                <a:lnTo>
                  <a:pt x="589" y="375"/>
                </a:lnTo>
                <a:lnTo>
                  <a:pt x="603" y="361"/>
                </a:lnTo>
                <a:lnTo>
                  <a:pt x="616" y="388"/>
                </a:lnTo>
                <a:lnTo>
                  <a:pt x="616" y="361"/>
                </a:lnTo>
                <a:lnTo>
                  <a:pt x="630" y="348"/>
                </a:lnTo>
                <a:lnTo>
                  <a:pt x="656" y="348"/>
                </a:lnTo>
                <a:lnTo>
                  <a:pt x="698" y="348"/>
                </a:lnTo>
                <a:lnTo>
                  <a:pt x="780" y="361"/>
                </a:lnTo>
                <a:lnTo>
                  <a:pt x="836" y="375"/>
                </a:lnTo>
                <a:lnTo>
                  <a:pt x="890" y="388"/>
                </a:lnTo>
                <a:lnTo>
                  <a:pt x="1027" y="388"/>
                </a:lnTo>
                <a:lnTo>
                  <a:pt x="1068" y="401"/>
                </a:lnTo>
                <a:lnTo>
                  <a:pt x="1095" y="415"/>
                </a:lnTo>
                <a:lnTo>
                  <a:pt x="1108" y="428"/>
                </a:lnTo>
                <a:lnTo>
                  <a:pt x="1136" y="455"/>
                </a:lnTo>
                <a:lnTo>
                  <a:pt x="1163" y="468"/>
                </a:lnTo>
                <a:lnTo>
                  <a:pt x="1218" y="482"/>
                </a:lnTo>
                <a:lnTo>
                  <a:pt x="1286" y="496"/>
                </a:lnTo>
                <a:lnTo>
                  <a:pt x="1354" y="496"/>
                </a:lnTo>
                <a:lnTo>
                  <a:pt x="1423" y="496"/>
                </a:lnTo>
                <a:lnTo>
                  <a:pt x="1477" y="482"/>
                </a:lnTo>
                <a:lnTo>
                  <a:pt x="1545" y="468"/>
                </a:lnTo>
                <a:lnTo>
                  <a:pt x="1601" y="442"/>
                </a:lnTo>
                <a:lnTo>
                  <a:pt x="1657" y="455"/>
                </a:lnTo>
                <a:lnTo>
                  <a:pt x="1738" y="468"/>
                </a:lnTo>
                <a:lnTo>
                  <a:pt x="1819" y="468"/>
                </a:lnTo>
                <a:lnTo>
                  <a:pt x="1875" y="468"/>
                </a:lnTo>
                <a:lnTo>
                  <a:pt x="1930" y="482"/>
                </a:lnTo>
                <a:lnTo>
                  <a:pt x="1998" y="496"/>
                </a:lnTo>
                <a:lnTo>
                  <a:pt x="2080" y="522"/>
                </a:lnTo>
                <a:lnTo>
                  <a:pt x="2107" y="536"/>
                </a:lnTo>
                <a:lnTo>
                  <a:pt x="2134" y="548"/>
                </a:lnTo>
                <a:lnTo>
                  <a:pt x="2162" y="562"/>
                </a:lnTo>
                <a:lnTo>
                  <a:pt x="2175" y="562"/>
                </a:lnTo>
                <a:lnTo>
                  <a:pt x="2204" y="548"/>
                </a:lnTo>
                <a:lnTo>
                  <a:pt x="2231" y="548"/>
                </a:lnTo>
                <a:lnTo>
                  <a:pt x="2258" y="548"/>
                </a:lnTo>
                <a:lnTo>
                  <a:pt x="2285" y="536"/>
                </a:lnTo>
                <a:lnTo>
                  <a:pt x="2313" y="522"/>
                </a:lnTo>
                <a:lnTo>
                  <a:pt x="2340" y="508"/>
                </a:lnTo>
                <a:lnTo>
                  <a:pt x="2367" y="508"/>
                </a:lnTo>
                <a:lnTo>
                  <a:pt x="2367" y="496"/>
                </a:lnTo>
                <a:lnTo>
                  <a:pt x="2381" y="496"/>
                </a:lnTo>
                <a:lnTo>
                  <a:pt x="2395" y="496"/>
                </a:lnTo>
                <a:lnTo>
                  <a:pt x="2422" y="482"/>
                </a:lnTo>
                <a:lnTo>
                  <a:pt x="2449" y="455"/>
                </a:lnTo>
                <a:lnTo>
                  <a:pt x="2477" y="428"/>
                </a:lnTo>
                <a:lnTo>
                  <a:pt x="2504" y="415"/>
                </a:lnTo>
                <a:lnTo>
                  <a:pt x="2545" y="361"/>
                </a:lnTo>
                <a:lnTo>
                  <a:pt x="2592" y="337"/>
                </a:lnTo>
                <a:lnTo>
                  <a:pt x="2600" y="281"/>
                </a:lnTo>
                <a:lnTo>
                  <a:pt x="2641" y="254"/>
                </a:lnTo>
                <a:lnTo>
                  <a:pt x="2696" y="227"/>
                </a:lnTo>
                <a:lnTo>
                  <a:pt x="2750" y="201"/>
                </a:lnTo>
                <a:lnTo>
                  <a:pt x="2887" y="161"/>
                </a:lnTo>
                <a:lnTo>
                  <a:pt x="2997" y="147"/>
                </a:lnTo>
                <a:lnTo>
                  <a:pt x="3175" y="80"/>
                </a:lnTo>
                <a:lnTo>
                  <a:pt x="3229" y="67"/>
                </a:lnTo>
                <a:lnTo>
                  <a:pt x="3284" y="67"/>
                </a:lnTo>
                <a:lnTo>
                  <a:pt x="3352" y="40"/>
                </a:lnTo>
                <a:lnTo>
                  <a:pt x="3421" y="40"/>
                </a:lnTo>
                <a:lnTo>
                  <a:pt x="3449" y="54"/>
                </a:lnTo>
                <a:lnTo>
                  <a:pt x="3476" y="54"/>
                </a:lnTo>
                <a:lnTo>
                  <a:pt x="3530" y="107"/>
                </a:lnTo>
                <a:lnTo>
                  <a:pt x="3558" y="107"/>
                </a:lnTo>
                <a:lnTo>
                  <a:pt x="3585" y="120"/>
                </a:lnTo>
                <a:lnTo>
                  <a:pt x="3611" y="120"/>
                </a:lnTo>
                <a:lnTo>
                  <a:pt x="3640" y="133"/>
                </a:lnTo>
                <a:lnTo>
                  <a:pt x="3667" y="133"/>
                </a:lnTo>
                <a:lnTo>
                  <a:pt x="3681" y="133"/>
                </a:lnTo>
                <a:lnTo>
                  <a:pt x="3708" y="133"/>
                </a:lnTo>
                <a:lnTo>
                  <a:pt x="3723" y="120"/>
                </a:lnTo>
                <a:lnTo>
                  <a:pt x="3764" y="147"/>
                </a:lnTo>
                <a:lnTo>
                  <a:pt x="3764" y="161"/>
                </a:lnTo>
                <a:lnTo>
                  <a:pt x="3776" y="187"/>
                </a:lnTo>
                <a:lnTo>
                  <a:pt x="3858" y="187"/>
                </a:lnTo>
                <a:lnTo>
                  <a:pt x="3900" y="173"/>
                </a:lnTo>
                <a:lnTo>
                  <a:pt x="3914" y="173"/>
                </a:lnTo>
                <a:lnTo>
                  <a:pt x="3926" y="173"/>
                </a:lnTo>
                <a:lnTo>
                  <a:pt x="3941" y="187"/>
                </a:lnTo>
                <a:lnTo>
                  <a:pt x="3968" y="213"/>
                </a:lnTo>
                <a:lnTo>
                  <a:pt x="3982" y="254"/>
                </a:lnTo>
                <a:lnTo>
                  <a:pt x="3996" y="281"/>
                </a:lnTo>
                <a:lnTo>
                  <a:pt x="4010" y="334"/>
                </a:lnTo>
                <a:lnTo>
                  <a:pt x="4064" y="348"/>
                </a:lnTo>
                <a:lnTo>
                  <a:pt x="4132" y="375"/>
                </a:lnTo>
                <a:lnTo>
                  <a:pt x="4200" y="388"/>
                </a:lnTo>
                <a:lnTo>
                  <a:pt x="4241" y="401"/>
                </a:lnTo>
                <a:lnTo>
                  <a:pt x="4282" y="401"/>
                </a:lnTo>
                <a:lnTo>
                  <a:pt x="4324" y="401"/>
                </a:lnTo>
                <a:lnTo>
                  <a:pt x="4379" y="388"/>
                </a:lnTo>
                <a:lnTo>
                  <a:pt x="4392" y="388"/>
                </a:lnTo>
                <a:lnTo>
                  <a:pt x="4406" y="401"/>
                </a:lnTo>
                <a:lnTo>
                  <a:pt x="4420" y="401"/>
                </a:lnTo>
                <a:lnTo>
                  <a:pt x="4420" y="428"/>
                </a:lnTo>
                <a:lnTo>
                  <a:pt x="4434" y="428"/>
                </a:lnTo>
                <a:lnTo>
                  <a:pt x="4447" y="442"/>
                </a:lnTo>
                <a:lnTo>
                  <a:pt x="4447" y="496"/>
                </a:lnTo>
                <a:lnTo>
                  <a:pt x="4434" y="548"/>
                </a:lnTo>
                <a:lnTo>
                  <a:pt x="4420" y="575"/>
                </a:lnTo>
                <a:lnTo>
                  <a:pt x="4434" y="602"/>
                </a:lnTo>
                <a:lnTo>
                  <a:pt x="4434" y="629"/>
                </a:lnTo>
                <a:lnTo>
                  <a:pt x="4434" y="655"/>
                </a:lnTo>
                <a:lnTo>
                  <a:pt x="4434" y="669"/>
                </a:lnTo>
                <a:lnTo>
                  <a:pt x="4392" y="709"/>
                </a:lnTo>
                <a:lnTo>
                  <a:pt x="4379" y="735"/>
                </a:lnTo>
                <a:lnTo>
                  <a:pt x="4365" y="735"/>
                </a:lnTo>
                <a:lnTo>
                  <a:pt x="4351" y="735"/>
                </a:lnTo>
                <a:lnTo>
                  <a:pt x="4351" y="749"/>
                </a:lnTo>
                <a:lnTo>
                  <a:pt x="4351" y="762"/>
                </a:lnTo>
                <a:lnTo>
                  <a:pt x="4338" y="749"/>
                </a:lnTo>
                <a:lnTo>
                  <a:pt x="4311" y="735"/>
                </a:lnTo>
                <a:lnTo>
                  <a:pt x="4270" y="709"/>
                </a:lnTo>
                <a:lnTo>
                  <a:pt x="4214" y="709"/>
                </a:lnTo>
                <a:lnTo>
                  <a:pt x="4173" y="709"/>
                </a:lnTo>
                <a:lnTo>
                  <a:pt x="4146" y="721"/>
                </a:lnTo>
                <a:lnTo>
                  <a:pt x="4119" y="735"/>
                </a:lnTo>
                <a:lnTo>
                  <a:pt x="4091" y="775"/>
                </a:lnTo>
                <a:lnTo>
                  <a:pt x="4037" y="870"/>
                </a:lnTo>
                <a:lnTo>
                  <a:pt x="4051" y="882"/>
                </a:lnTo>
                <a:lnTo>
                  <a:pt x="4051" y="896"/>
                </a:lnTo>
                <a:lnTo>
                  <a:pt x="4037" y="909"/>
                </a:lnTo>
                <a:lnTo>
                  <a:pt x="4010" y="896"/>
                </a:lnTo>
                <a:lnTo>
                  <a:pt x="3982" y="909"/>
                </a:lnTo>
                <a:lnTo>
                  <a:pt x="3968" y="922"/>
                </a:lnTo>
                <a:lnTo>
                  <a:pt x="3982" y="963"/>
                </a:lnTo>
                <a:lnTo>
                  <a:pt x="3968" y="989"/>
                </a:lnTo>
                <a:lnTo>
                  <a:pt x="3982" y="1030"/>
                </a:lnTo>
                <a:lnTo>
                  <a:pt x="3968" y="1083"/>
                </a:lnTo>
                <a:lnTo>
                  <a:pt x="3955" y="1150"/>
                </a:lnTo>
              </a:path>
            </a:pathLst>
          </a:custGeom>
          <a:noFill/>
          <a:ln w="19050" cap="rnd">
            <a:solidFill>
              <a:srgbClr val="FFCC00"/>
            </a:solidFill>
            <a:round/>
            <a:headEnd/>
            <a:tailEnd/>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Lst>
        </p:spPr>
        <p:txBody>
          <a:bodyPr/>
          <a:lstStyle/>
          <a:p>
            <a:endParaRPr lang="bg-BG"/>
          </a:p>
        </p:txBody>
      </p:sp>
      <p:grpSp>
        <p:nvGrpSpPr>
          <p:cNvPr id="11268" name="Group 3"/>
          <p:cNvGrpSpPr>
            <a:grpSpLocks/>
          </p:cNvGrpSpPr>
          <p:nvPr/>
        </p:nvGrpSpPr>
        <p:grpSpPr bwMode="auto">
          <a:xfrm>
            <a:off x="1541598" y="2084867"/>
            <a:ext cx="5105400" cy="807093"/>
            <a:chOff x="1248" y="1038"/>
            <a:chExt cx="3216" cy="589"/>
          </a:xfrm>
        </p:grpSpPr>
        <p:sp>
          <p:nvSpPr>
            <p:cNvPr id="11313" name="Freeform 4"/>
            <p:cNvSpPr>
              <a:spLocks/>
            </p:cNvSpPr>
            <p:nvPr/>
          </p:nvSpPr>
          <p:spPr bwMode="auto">
            <a:xfrm>
              <a:off x="1248" y="1038"/>
              <a:ext cx="442" cy="406"/>
            </a:xfrm>
            <a:custGeom>
              <a:avLst/>
              <a:gdLst>
                <a:gd name="T0" fmla="*/ 0 w 442"/>
                <a:gd name="T1" fmla="*/ 0 h 406"/>
                <a:gd name="T2" fmla="*/ 128 w 442"/>
                <a:gd name="T3" fmla="*/ 72 h 406"/>
                <a:gd name="T4" fmla="*/ 148 w 442"/>
                <a:gd name="T5" fmla="*/ 82 h 406"/>
                <a:gd name="T6" fmla="*/ 160 w 442"/>
                <a:gd name="T7" fmla="*/ 104 h 406"/>
                <a:gd name="T8" fmla="*/ 248 w 442"/>
                <a:gd name="T9" fmla="*/ 158 h 406"/>
                <a:gd name="T10" fmla="*/ 240 w 442"/>
                <a:gd name="T11" fmla="*/ 166 h 406"/>
                <a:gd name="T12" fmla="*/ 236 w 442"/>
                <a:gd name="T13" fmla="*/ 182 h 406"/>
                <a:gd name="T14" fmla="*/ 128 w 442"/>
                <a:gd name="T15" fmla="*/ 218 h 406"/>
                <a:gd name="T16" fmla="*/ 120 w 442"/>
                <a:gd name="T17" fmla="*/ 256 h 406"/>
                <a:gd name="T18" fmla="*/ 112 w 442"/>
                <a:gd name="T19" fmla="*/ 280 h 406"/>
                <a:gd name="T20" fmla="*/ 192 w 442"/>
                <a:gd name="T21" fmla="*/ 392 h 406"/>
                <a:gd name="T22" fmla="*/ 320 w 442"/>
                <a:gd name="T23" fmla="*/ 384 h 406"/>
                <a:gd name="T24" fmla="*/ 344 w 442"/>
                <a:gd name="T25" fmla="*/ 368 h 406"/>
                <a:gd name="T26" fmla="*/ 392 w 442"/>
                <a:gd name="T27" fmla="*/ 352 h 406"/>
                <a:gd name="T28" fmla="*/ 442 w 442"/>
                <a:gd name="T29" fmla="*/ 355 h 4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2"/>
                <a:gd name="T46" fmla="*/ 0 h 406"/>
                <a:gd name="T47" fmla="*/ 442 w 442"/>
                <a:gd name="T48" fmla="*/ 406 h 4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2" h="406">
                  <a:moveTo>
                    <a:pt x="0" y="0"/>
                  </a:moveTo>
                  <a:cubicBezTo>
                    <a:pt x="36" y="54"/>
                    <a:pt x="73" y="54"/>
                    <a:pt x="128" y="72"/>
                  </a:cubicBezTo>
                  <a:cubicBezTo>
                    <a:pt x="131" y="80"/>
                    <a:pt x="142" y="76"/>
                    <a:pt x="148" y="82"/>
                  </a:cubicBezTo>
                  <a:cubicBezTo>
                    <a:pt x="154" y="88"/>
                    <a:pt x="152" y="100"/>
                    <a:pt x="160" y="104"/>
                  </a:cubicBezTo>
                  <a:cubicBezTo>
                    <a:pt x="184" y="116"/>
                    <a:pt x="225" y="143"/>
                    <a:pt x="248" y="158"/>
                  </a:cubicBezTo>
                  <a:cubicBezTo>
                    <a:pt x="253" y="166"/>
                    <a:pt x="242" y="157"/>
                    <a:pt x="240" y="166"/>
                  </a:cubicBezTo>
                  <a:cubicBezTo>
                    <a:pt x="238" y="174"/>
                    <a:pt x="244" y="178"/>
                    <a:pt x="236" y="182"/>
                  </a:cubicBezTo>
                  <a:cubicBezTo>
                    <a:pt x="202" y="199"/>
                    <a:pt x="167" y="210"/>
                    <a:pt x="128" y="218"/>
                  </a:cubicBezTo>
                  <a:cubicBezTo>
                    <a:pt x="123" y="234"/>
                    <a:pt x="125" y="240"/>
                    <a:pt x="120" y="256"/>
                  </a:cubicBezTo>
                  <a:cubicBezTo>
                    <a:pt x="117" y="264"/>
                    <a:pt x="112" y="280"/>
                    <a:pt x="112" y="280"/>
                  </a:cubicBezTo>
                  <a:cubicBezTo>
                    <a:pt x="122" y="377"/>
                    <a:pt x="102" y="379"/>
                    <a:pt x="192" y="392"/>
                  </a:cubicBezTo>
                  <a:cubicBezTo>
                    <a:pt x="233" y="406"/>
                    <a:pt x="281" y="404"/>
                    <a:pt x="320" y="384"/>
                  </a:cubicBezTo>
                  <a:cubicBezTo>
                    <a:pt x="329" y="380"/>
                    <a:pt x="335" y="372"/>
                    <a:pt x="344" y="368"/>
                  </a:cubicBezTo>
                  <a:cubicBezTo>
                    <a:pt x="359" y="361"/>
                    <a:pt x="392" y="352"/>
                    <a:pt x="392" y="352"/>
                  </a:cubicBezTo>
                  <a:cubicBezTo>
                    <a:pt x="435" y="361"/>
                    <a:pt x="420" y="355"/>
                    <a:pt x="442" y="355"/>
                  </a:cubicBezTo>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4" name="Freeform 5"/>
            <p:cNvSpPr>
              <a:spLocks/>
            </p:cNvSpPr>
            <p:nvPr/>
          </p:nvSpPr>
          <p:spPr bwMode="auto">
            <a:xfrm>
              <a:off x="1688" y="1204"/>
              <a:ext cx="2184" cy="423"/>
            </a:xfrm>
            <a:custGeom>
              <a:avLst/>
              <a:gdLst>
                <a:gd name="T0" fmla="*/ 0 w 2184"/>
                <a:gd name="T1" fmla="*/ 192 h 423"/>
                <a:gd name="T2" fmla="*/ 124 w 2184"/>
                <a:gd name="T3" fmla="*/ 214 h 423"/>
                <a:gd name="T4" fmla="*/ 220 w 2184"/>
                <a:gd name="T5" fmla="*/ 230 h 423"/>
                <a:gd name="T6" fmla="*/ 260 w 2184"/>
                <a:gd name="T7" fmla="*/ 224 h 423"/>
                <a:gd name="T8" fmla="*/ 388 w 2184"/>
                <a:gd name="T9" fmla="*/ 256 h 423"/>
                <a:gd name="T10" fmla="*/ 412 w 2184"/>
                <a:gd name="T11" fmla="*/ 270 h 423"/>
                <a:gd name="T12" fmla="*/ 436 w 2184"/>
                <a:gd name="T13" fmla="*/ 286 h 423"/>
                <a:gd name="T14" fmla="*/ 592 w 2184"/>
                <a:gd name="T15" fmla="*/ 336 h 423"/>
                <a:gd name="T16" fmla="*/ 792 w 2184"/>
                <a:gd name="T17" fmla="*/ 316 h 423"/>
                <a:gd name="T18" fmla="*/ 864 w 2184"/>
                <a:gd name="T19" fmla="*/ 292 h 423"/>
                <a:gd name="T20" fmla="*/ 892 w 2184"/>
                <a:gd name="T21" fmla="*/ 280 h 423"/>
                <a:gd name="T22" fmla="*/ 1212 w 2184"/>
                <a:gd name="T23" fmla="*/ 310 h 423"/>
                <a:gd name="T24" fmla="*/ 1260 w 2184"/>
                <a:gd name="T25" fmla="*/ 326 h 423"/>
                <a:gd name="T26" fmla="*/ 1284 w 2184"/>
                <a:gd name="T27" fmla="*/ 342 h 423"/>
                <a:gd name="T28" fmla="*/ 1380 w 2184"/>
                <a:gd name="T29" fmla="*/ 358 h 423"/>
                <a:gd name="T30" fmla="*/ 1428 w 2184"/>
                <a:gd name="T31" fmla="*/ 382 h 423"/>
                <a:gd name="T32" fmla="*/ 1476 w 2184"/>
                <a:gd name="T33" fmla="*/ 396 h 423"/>
                <a:gd name="T34" fmla="*/ 1556 w 2184"/>
                <a:gd name="T35" fmla="*/ 382 h 423"/>
                <a:gd name="T36" fmla="*/ 1612 w 2184"/>
                <a:gd name="T37" fmla="*/ 352 h 423"/>
                <a:gd name="T38" fmla="*/ 1732 w 2184"/>
                <a:gd name="T39" fmla="*/ 304 h 423"/>
                <a:gd name="T40" fmla="*/ 1768 w 2184"/>
                <a:gd name="T41" fmla="*/ 268 h 423"/>
                <a:gd name="T42" fmla="*/ 1796 w 2184"/>
                <a:gd name="T43" fmla="*/ 248 h 423"/>
                <a:gd name="T44" fmla="*/ 1812 w 2184"/>
                <a:gd name="T45" fmla="*/ 232 h 423"/>
                <a:gd name="T46" fmla="*/ 1832 w 2184"/>
                <a:gd name="T47" fmla="*/ 204 h 423"/>
                <a:gd name="T48" fmla="*/ 1864 w 2184"/>
                <a:gd name="T49" fmla="*/ 184 h 423"/>
                <a:gd name="T50" fmla="*/ 1888 w 2184"/>
                <a:gd name="T51" fmla="*/ 164 h 423"/>
                <a:gd name="T52" fmla="*/ 1896 w 2184"/>
                <a:gd name="T53" fmla="*/ 112 h 423"/>
                <a:gd name="T54" fmla="*/ 1912 w 2184"/>
                <a:gd name="T55" fmla="*/ 108 h 423"/>
                <a:gd name="T56" fmla="*/ 2024 w 2184"/>
                <a:gd name="T57" fmla="*/ 52 h 423"/>
                <a:gd name="T58" fmla="*/ 2060 w 2184"/>
                <a:gd name="T59" fmla="*/ 36 h 423"/>
                <a:gd name="T60" fmla="*/ 2184 w 2184"/>
                <a:gd name="T61" fmla="*/ 0 h 4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84"/>
                <a:gd name="T94" fmla="*/ 0 h 423"/>
                <a:gd name="T95" fmla="*/ 2184 w 2184"/>
                <a:gd name="T96" fmla="*/ 423 h 4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84" h="423">
                  <a:moveTo>
                    <a:pt x="0" y="192"/>
                  </a:moveTo>
                  <a:cubicBezTo>
                    <a:pt x="44" y="188"/>
                    <a:pt x="83" y="199"/>
                    <a:pt x="124" y="214"/>
                  </a:cubicBezTo>
                  <a:cubicBezTo>
                    <a:pt x="138" y="219"/>
                    <a:pt x="212" y="229"/>
                    <a:pt x="220" y="230"/>
                  </a:cubicBezTo>
                  <a:cubicBezTo>
                    <a:pt x="228" y="233"/>
                    <a:pt x="252" y="223"/>
                    <a:pt x="260" y="224"/>
                  </a:cubicBezTo>
                  <a:cubicBezTo>
                    <a:pt x="313" y="229"/>
                    <a:pt x="332" y="232"/>
                    <a:pt x="388" y="256"/>
                  </a:cubicBezTo>
                  <a:cubicBezTo>
                    <a:pt x="396" y="258"/>
                    <a:pt x="407" y="263"/>
                    <a:pt x="412" y="270"/>
                  </a:cubicBezTo>
                  <a:cubicBezTo>
                    <a:pt x="418" y="278"/>
                    <a:pt x="428" y="281"/>
                    <a:pt x="436" y="286"/>
                  </a:cubicBezTo>
                  <a:cubicBezTo>
                    <a:pt x="467" y="332"/>
                    <a:pt x="541" y="329"/>
                    <a:pt x="592" y="336"/>
                  </a:cubicBezTo>
                  <a:cubicBezTo>
                    <a:pt x="667" y="333"/>
                    <a:pt x="712" y="336"/>
                    <a:pt x="792" y="316"/>
                  </a:cubicBezTo>
                  <a:cubicBezTo>
                    <a:pt x="827" y="313"/>
                    <a:pt x="839" y="306"/>
                    <a:pt x="864" y="292"/>
                  </a:cubicBezTo>
                  <a:cubicBezTo>
                    <a:pt x="876" y="285"/>
                    <a:pt x="879" y="283"/>
                    <a:pt x="892" y="280"/>
                  </a:cubicBezTo>
                  <a:cubicBezTo>
                    <a:pt x="1008" y="304"/>
                    <a:pt x="1098" y="304"/>
                    <a:pt x="1212" y="310"/>
                  </a:cubicBezTo>
                  <a:cubicBezTo>
                    <a:pt x="1228" y="315"/>
                    <a:pt x="1246" y="317"/>
                    <a:pt x="1260" y="326"/>
                  </a:cubicBezTo>
                  <a:cubicBezTo>
                    <a:pt x="1268" y="331"/>
                    <a:pt x="1275" y="339"/>
                    <a:pt x="1284" y="342"/>
                  </a:cubicBezTo>
                  <a:cubicBezTo>
                    <a:pt x="1315" y="351"/>
                    <a:pt x="1349" y="350"/>
                    <a:pt x="1380" y="358"/>
                  </a:cubicBezTo>
                  <a:cubicBezTo>
                    <a:pt x="1395" y="368"/>
                    <a:pt x="1414" y="371"/>
                    <a:pt x="1428" y="382"/>
                  </a:cubicBezTo>
                  <a:cubicBezTo>
                    <a:pt x="1480" y="423"/>
                    <a:pt x="1416" y="376"/>
                    <a:pt x="1476" y="396"/>
                  </a:cubicBezTo>
                  <a:cubicBezTo>
                    <a:pt x="1496" y="376"/>
                    <a:pt x="1524" y="387"/>
                    <a:pt x="1556" y="382"/>
                  </a:cubicBezTo>
                  <a:cubicBezTo>
                    <a:pt x="1580" y="378"/>
                    <a:pt x="1604" y="364"/>
                    <a:pt x="1612" y="352"/>
                  </a:cubicBezTo>
                  <a:cubicBezTo>
                    <a:pt x="1656" y="344"/>
                    <a:pt x="1700" y="332"/>
                    <a:pt x="1732" y="304"/>
                  </a:cubicBezTo>
                  <a:cubicBezTo>
                    <a:pt x="1737" y="296"/>
                    <a:pt x="1760" y="274"/>
                    <a:pt x="1768" y="268"/>
                  </a:cubicBezTo>
                  <a:cubicBezTo>
                    <a:pt x="1775" y="263"/>
                    <a:pt x="1790" y="254"/>
                    <a:pt x="1796" y="248"/>
                  </a:cubicBezTo>
                  <a:cubicBezTo>
                    <a:pt x="1802" y="242"/>
                    <a:pt x="1807" y="239"/>
                    <a:pt x="1812" y="232"/>
                  </a:cubicBezTo>
                  <a:cubicBezTo>
                    <a:pt x="1818" y="224"/>
                    <a:pt x="1824" y="209"/>
                    <a:pt x="1832" y="204"/>
                  </a:cubicBezTo>
                  <a:cubicBezTo>
                    <a:pt x="1840" y="194"/>
                    <a:pt x="1855" y="191"/>
                    <a:pt x="1864" y="184"/>
                  </a:cubicBezTo>
                  <a:cubicBezTo>
                    <a:pt x="1873" y="177"/>
                    <a:pt x="1883" y="176"/>
                    <a:pt x="1888" y="164"/>
                  </a:cubicBezTo>
                  <a:cubicBezTo>
                    <a:pt x="1897" y="150"/>
                    <a:pt x="1896" y="124"/>
                    <a:pt x="1896" y="112"/>
                  </a:cubicBezTo>
                  <a:cubicBezTo>
                    <a:pt x="1901" y="102"/>
                    <a:pt x="1891" y="118"/>
                    <a:pt x="1912" y="108"/>
                  </a:cubicBezTo>
                  <a:cubicBezTo>
                    <a:pt x="1933" y="98"/>
                    <a:pt x="1999" y="64"/>
                    <a:pt x="2024" y="52"/>
                  </a:cubicBezTo>
                  <a:cubicBezTo>
                    <a:pt x="2029" y="44"/>
                    <a:pt x="2052" y="41"/>
                    <a:pt x="2060" y="36"/>
                  </a:cubicBezTo>
                  <a:cubicBezTo>
                    <a:pt x="2074" y="27"/>
                    <a:pt x="2160" y="4"/>
                    <a:pt x="2184" y="0"/>
                  </a:cubicBezTo>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5" name="Freeform 6"/>
            <p:cNvSpPr>
              <a:spLocks/>
            </p:cNvSpPr>
            <p:nvPr/>
          </p:nvSpPr>
          <p:spPr bwMode="auto">
            <a:xfrm>
              <a:off x="3874" y="1080"/>
              <a:ext cx="522" cy="121"/>
            </a:xfrm>
            <a:custGeom>
              <a:avLst/>
              <a:gdLst>
                <a:gd name="T0" fmla="*/ 0 w 522"/>
                <a:gd name="T1" fmla="*/ 121 h 121"/>
                <a:gd name="T2" fmla="*/ 102 w 522"/>
                <a:gd name="T3" fmla="*/ 112 h 121"/>
                <a:gd name="T4" fmla="*/ 146 w 522"/>
                <a:gd name="T5" fmla="*/ 90 h 121"/>
                <a:gd name="T6" fmla="*/ 290 w 522"/>
                <a:gd name="T7" fmla="*/ 42 h 121"/>
                <a:gd name="T8" fmla="*/ 390 w 522"/>
                <a:gd name="T9" fmla="*/ 28 h 121"/>
                <a:gd name="T10" fmla="*/ 458 w 522"/>
                <a:gd name="T11" fmla="*/ 4 h 121"/>
                <a:gd name="T12" fmla="*/ 478 w 522"/>
                <a:gd name="T13" fmla="*/ 0 h 121"/>
                <a:gd name="T14" fmla="*/ 522 w 522"/>
                <a:gd name="T15" fmla="*/ 2 h 121"/>
                <a:gd name="T16" fmla="*/ 0 60000 65536"/>
                <a:gd name="T17" fmla="*/ 0 60000 65536"/>
                <a:gd name="T18" fmla="*/ 0 60000 65536"/>
                <a:gd name="T19" fmla="*/ 0 60000 65536"/>
                <a:gd name="T20" fmla="*/ 0 60000 65536"/>
                <a:gd name="T21" fmla="*/ 0 60000 65536"/>
                <a:gd name="T22" fmla="*/ 0 60000 65536"/>
                <a:gd name="T23" fmla="*/ 0 60000 65536"/>
                <a:gd name="T24" fmla="*/ 0 w 522"/>
                <a:gd name="T25" fmla="*/ 0 h 121"/>
                <a:gd name="T26" fmla="*/ 522 w 522"/>
                <a:gd name="T27" fmla="*/ 121 h 1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2" h="121">
                  <a:moveTo>
                    <a:pt x="0" y="121"/>
                  </a:moveTo>
                  <a:cubicBezTo>
                    <a:pt x="14" y="118"/>
                    <a:pt x="78" y="117"/>
                    <a:pt x="102" y="112"/>
                  </a:cubicBezTo>
                  <a:cubicBezTo>
                    <a:pt x="126" y="107"/>
                    <a:pt x="115" y="102"/>
                    <a:pt x="146" y="90"/>
                  </a:cubicBezTo>
                  <a:cubicBezTo>
                    <a:pt x="195" y="81"/>
                    <a:pt x="241" y="52"/>
                    <a:pt x="290" y="42"/>
                  </a:cubicBezTo>
                  <a:cubicBezTo>
                    <a:pt x="331" y="30"/>
                    <a:pt x="361" y="33"/>
                    <a:pt x="390" y="28"/>
                  </a:cubicBezTo>
                  <a:cubicBezTo>
                    <a:pt x="418" y="22"/>
                    <a:pt x="443" y="9"/>
                    <a:pt x="458" y="4"/>
                  </a:cubicBezTo>
                  <a:cubicBezTo>
                    <a:pt x="466" y="8"/>
                    <a:pt x="467" y="0"/>
                    <a:pt x="478" y="0"/>
                  </a:cubicBezTo>
                  <a:cubicBezTo>
                    <a:pt x="489" y="0"/>
                    <a:pt x="513" y="2"/>
                    <a:pt x="522" y="2"/>
                  </a:cubicBezTo>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6" name="Freeform 7"/>
            <p:cNvSpPr>
              <a:spLocks/>
            </p:cNvSpPr>
            <p:nvPr/>
          </p:nvSpPr>
          <p:spPr bwMode="auto">
            <a:xfrm>
              <a:off x="4386" y="1084"/>
              <a:ext cx="78" cy="12"/>
            </a:xfrm>
            <a:custGeom>
              <a:avLst/>
              <a:gdLst>
                <a:gd name="T0" fmla="*/ 0 w 78"/>
                <a:gd name="T1" fmla="*/ 0 h 12"/>
                <a:gd name="T2" fmla="*/ 78 w 78"/>
                <a:gd name="T3" fmla="*/ 12 h 12"/>
                <a:gd name="T4" fmla="*/ 0 60000 65536"/>
                <a:gd name="T5" fmla="*/ 0 60000 65536"/>
                <a:gd name="T6" fmla="*/ 0 w 78"/>
                <a:gd name="T7" fmla="*/ 0 h 12"/>
                <a:gd name="T8" fmla="*/ 78 w 78"/>
                <a:gd name="T9" fmla="*/ 12 h 12"/>
              </a:gdLst>
              <a:ahLst/>
              <a:cxnLst>
                <a:cxn ang="T4">
                  <a:pos x="T0" y="T1"/>
                </a:cxn>
                <a:cxn ang="T5">
                  <a:pos x="T2" y="T3"/>
                </a:cxn>
              </a:cxnLst>
              <a:rect l="T6" t="T7" r="T8" b="T9"/>
              <a:pathLst>
                <a:path w="78" h="12">
                  <a:moveTo>
                    <a:pt x="0" y="0"/>
                  </a:moveTo>
                  <a:cubicBezTo>
                    <a:pt x="34" y="12"/>
                    <a:pt x="42" y="8"/>
                    <a:pt x="78" y="12"/>
                  </a:cubicBezTo>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grpSp>
      <p:sp>
        <p:nvSpPr>
          <p:cNvPr id="11269" name="Freeform 8"/>
          <p:cNvSpPr>
            <a:spLocks/>
          </p:cNvSpPr>
          <p:nvPr/>
        </p:nvSpPr>
        <p:spPr bwMode="auto">
          <a:xfrm rot="60029">
            <a:off x="1330907" y="1780071"/>
            <a:ext cx="252412" cy="322016"/>
          </a:xfrm>
          <a:custGeom>
            <a:avLst/>
            <a:gdLst>
              <a:gd name="T0" fmla="*/ 2147483646 w 132"/>
              <a:gd name="T1" fmla="*/ 2147483646 h 180"/>
              <a:gd name="T2" fmla="*/ 2147483646 w 132"/>
              <a:gd name="T3" fmla="*/ 2147483646 h 180"/>
              <a:gd name="T4" fmla="*/ 2147483646 w 132"/>
              <a:gd name="T5" fmla="*/ 2147483646 h 180"/>
              <a:gd name="T6" fmla="*/ 2147483646 w 132"/>
              <a:gd name="T7" fmla="*/ 2147483646 h 180"/>
              <a:gd name="T8" fmla="*/ 2147483646 w 132"/>
              <a:gd name="T9" fmla="*/ 2147483646 h 180"/>
              <a:gd name="T10" fmla="*/ 0 w 132"/>
              <a:gd name="T11" fmla="*/ 0 h 180"/>
              <a:gd name="T12" fmla="*/ 0 60000 65536"/>
              <a:gd name="T13" fmla="*/ 0 60000 65536"/>
              <a:gd name="T14" fmla="*/ 0 60000 65536"/>
              <a:gd name="T15" fmla="*/ 0 60000 65536"/>
              <a:gd name="T16" fmla="*/ 0 60000 65536"/>
              <a:gd name="T17" fmla="*/ 0 60000 65536"/>
              <a:gd name="T18" fmla="*/ 0 w 132"/>
              <a:gd name="T19" fmla="*/ 0 h 180"/>
              <a:gd name="T20" fmla="*/ 132 w 132"/>
              <a:gd name="T21" fmla="*/ 180 h 180"/>
            </a:gdLst>
            <a:ahLst/>
            <a:cxnLst>
              <a:cxn ang="T12">
                <a:pos x="T0" y="T1"/>
              </a:cxn>
              <a:cxn ang="T13">
                <a:pos x="T2" y="T3"/>
              </a:cxn>
              <a:cxn ang="T14">
                <a:pos x="T4" y="T5"/>
              </a:cxn>
              <a:cxn ang="T15">
                <a:pos x="T6" y="T7"/>
              </a:cxn>
              <a:cxn ang="T16">
                <a:pos x="T8" y="T9"/>
              </a:cxn>
              <a:cxn ang="T17">
                <a:pos x="T10" y="T11"/>
              </a:cxn>
            </a:cxnLst>
            <a:rect l="T18" t="T19" r="T20" b="T21"/>
            <a:pathLst>
              <a:path w="132" h="180">
                <a:moveTo>
                  <a:pt x="120" y="180"/>
                </a:moveTo>
                <a:cubicBezTo>
                  <a:pt x="123" y="166"/>
                  <a:pt x="132" y="140"/>
                  <a:pt x="132" y="140"/>
                </a:cubicBezTo>
                <a:cubicBezTo>
                  <a:pt x="116" y="124"/>
                  <a:pt x="107" y="120"/>
                  <a:pt x="84" y="112"/>
                </a:cubicBezTo>
                <a:cubicBezTo>
                  <a:pt x="75" y="109"/>
                  <a:pt x="60" y="96"/>
                  <a:pt x="60" y="96"/>
                </a:cubicBezTo>
                <a:cubicBezTo>
                  <a:pt x="46" y="75"/>
                  <a:pt x="33" y="42"/>
                  <a:pt x="12" y="28"/>
                </a:cubicBezTo>
                <a:cubicBezTo>
                  <a:pt x="9" y="19"/>
                  <a:pt x="0" y="9"/>
                  <a:pt x="0" y="0"/>
                </a:cubicBezTo>
              </a:path>
            </a:pathLst>
          </a:custGeom>
          <a:noFill/>
          <a:ln w="28575" cap="flat" cmpd="sng">
            <a:solidFill>
              <a:srgbClr val="6699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270" name="Freeform 9"/>
          <p:cNvSpPr>
            <a:spLocks/>
          </p:cNvSpPr>
          <p:nvPr/>
        </p:nvSpPr>
        <p:spPr bwMode="auto">
          <a:xfrm rot="265110">
            <a:off x="6609587" y="1815079"/>
            <a:ext cx="725487" cy="372715"/>
          </a:xfrm>
          <a:custGeom>
            <a:avLst/>
            <a:gdLst>
              <a:gd name="T0" fmla="*/ 0 w 380"/>
              <a:gd name="T1" fmla="*/ 2147483646 h 208"/>
              <a:gd name="T2" fmla="*/ 2147483646 w 380"/>
              <a:gd name="T3" fmla="*/ 2147483646 h 208"/>
              <a:gd name="T4" fmla="*/ 2147483646 w 380"/>
              <a:gd name="T5" fmla="*/ 2147483646 h 208"/>
              <a:gd name="T6" fmla="*/ 2147483646 w 380"/>
              <a:gd name="T7" fmla="*/ 2147483646 h 208"/>
              <a:gd name="T8" fmla="*/ 2147483646 w 380"/>
              <a:gd name="T9" fmla="*/ 2147483646 h 208"/>
              <a:gd name="T10" fmla="*/ 2147483646 w 380"/>
              <a:gd name="T11" fmla="*/ 2147483646 h 208"/>
              <a:gd name="T12" fmla="*/ 2147483646 w 380"/>
              <a:gd name="T13" fmla="*/ 2147483646 h 208"/>
              <a:gd name="T14" fmla="*/ 2147483646 w 380"/>
              <a:gd name="T15" fmla="*/ 0 h 208"/>
              <a:gd name="T16" fmla="*/ 0 60000 65536"/>
              <a:gd name="T17" fmla="*/ 0 60000 65536"/>
              <a:gd name="T18" fmla="*/ 0 60000 65536"/>
              <a:gd name="T19" fmla="*/ 0 60000 65536"/>
              <a:gd name="T20" fmla="*/ 0 60000 65536"/>
              <a:gd name="T21" fmla="*/ 0 60000 65536"/>
              <a:gd name="T22" fmla="*/ 0 60000 65536"/>
              <a:gd name="T23" fmla="*/ 0 60000 65536"/>
              <a:gd name="T24" fmla="*/ 0 w 380"/>
              <a:gd name="T25" fmla="*/ 0 h 208"/>
              <a:gd name="T26" fmla="*/ 380 w 38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0" h="208">
                <a:moveTo>
                  <a:pt x="0" y="208"/>
                </a:moveTo>
                <a:cubicBezTo>
                  <a:pt x="32" y="197"/>
                  <a:pt x="64" y="184"/>
                  <a:pt x="96" y="180"/>
                </a:cubicBezTo>
                <a:cubicBezTo>
                  <a:pt x="113" y="174"/>
                  <a:pt x="115" y="166"/>
                  <a:pt x="128" y="156"/>
                </a:cubicBezTo>
                <a:cubicBezTo>
                  <a:pt x="138" y="148"/>
                  <a:pt x="156" y="150"/>
                  <a:pt x="168" y="144"/>
                </a:cubicBezTo>
                <a:cubicBezTo>
                  <a:pt x="198" y="129"/>
                  <a:pt x="235" y="115"/>
                  <a:pt x="268" y="104"/>
                </a:cubicBezTo>
                <a:cubicBezTo>
                  <a:pt x="292" y="80"/>
                  <a:pt x="330" y="76"/>
                  <a:pt x="352" y="48"/>
                </a:cubicBezTo>
                <a:cubicBezTo>
                  <a:pt x="361" y="37"/>
                  <a:pt x="371" y="26"/>
                  <a:pt x="376" y="12"/>
                </a:cubicBezTo>
                <a:cubicBezTo>
                  <a:pt x="377" y="8"/>
                  <a:pt x="380" y="0"/>
                  <a:pt x="380" y="0"/>
                </a:cubicBezTo>
              </a:path>
            </a:pathLst>
          </a:custGeom>
          <a:noFill/>
          <a:ln w="28575" cap="flat" cmpd="sng">
            <a:solidFill>
              <a:srgbClr val="00009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3319" name="Text Box 10"/>
          <p:cNvSpPr txBox="1">
            <a:spLocks noChangeArrowheads="1"/>
          </p:cNvSpPr>
          <p:nvPr/>
        </p:nvSpPr>
        <p:spPr bwMode="auto">
          <a:xfrm rot="16200000">
            <a:off x="4496143" y="1234140"/>
            <a:ext cx="4308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0000"/>
              </a:lnSpc>
              <a:defRPr/>
            </a:pPr>
            <a:r>
              <a:rPr lang="en-US" altLang="bg-BG" sz="2000" b="1" dirty="0" smtClean="0">
                <a:solidFill>
                  <a:schemeClr val="accent1">
                    <a:lumMod val="50000"/>
                  </a:schemeClr>
                </a:solidFill>
                <a:latin typeface="Times New Roman" panose="02020603050405020304" pitchFamily="18" charset="0"/>
                <a:cs typeface="Arial" panose="020B0604020202020204" pitchFamily="34" charset="0"/>
              </a:rPr>
              <a:t>Danube River</a:t>
            </a:r>
            <a:endParaRPr lang="bg-BG" altLang="bg-BG" sz="2000" b="1" dirty="0" smtClean="0">
              <a:solidFill>
                <a:schemeClr val="accent1">
                  <a:lumMod val="50000"/>
                </a:schemeClr>
              </a:solidFill>
              <a:latin typeface="Times New Roman" panose="02020603050405020304" pitchFamily="18" charset="0"/>
              <a:cs typeface="Arial" panose="020B0604020202020204" pitchFamily="34" charset="0"/>
            </a:endParaRPr>
          </a:p>
        </p:txBody>
      </p:sp>
      <p:sp>
        <p:nvSpPr>
          <p:cNvPr id="11272" name="Text Box 11"/>
          <p:cNvSpPr txBox="1">
            <a:spLocks noChangeArrowheads="1"/>
          </p:cNvSpPr>
          <p:nvPr/>
        </p:nvSpPr>
        <p:spPr bwMode="auto">
          <a:xfrm>
            <a:off x="2117861" y="3953355"/>
            <a:ext cx="1368425" cy="366712"/>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en-US" altLang="bg-BG" b="1">
              <a:latin typeface="Times New Roman" panose="02020603050405020304" pitchFamily="18" charset="0"/>
            </a:endParaRPr>
          </a:p>
        </p:txBody>
      </p:sp>
      <p:sp>
        <p:nvSpPr>
          <p:cNvPr id="11273" name="AutoShape 12"/>
          <p:cNvSpPr>
            <a:spLocks noChangeAspect="1" noChangeArrowheads="1"/>
          </p:cNvSpPr>
          <p:nvPr/>
        </p:nvSpPr>
        <p:spPr bwMode="auto">
          <a:xfrm>
            <a:off x="1733686" y="2429356"/>
            <a:ext cx="60325" cy="46590"/>
          </a:xfrm>
          <a:prstGeom prst="flowChartConnector">
            <a:avLst/>
          </a:prstGeom>
          <a:solidFill>
            <a:srgbClr val="333399"/>
          </a:solidFill>
          <a:ln w="9525" cap="rnd">
            <a:solidFill>
              <a:srgbClr val="333399"/>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bg-BG" altLang="bg-BG">
              <a:cs typeface="Arial" panose="020B0604020202020204" pitchFamily="34" charset="0"/>
            </a:endParaRPr>
          </a:p>
        </p:txBody>
      </p:sp>
      <p:sp>
        <p:nvSpPr>
          <p:cNvPr id="11274" name="AutoShape 13"/>
          <p:cNvSpPr>
            <a:spLocks noChangeAspect="1" noChangeArrowheads="1"/>
          </p:cNvSpPr>
          <p:nvPr/>
        </p:nvSpPr>
        <p:spPr bwMode="auto">
          <a:xfrm>
            <a:off x="6610486" y="2200756"/>
            <a:ext cx="60325" cy="46590"/>
          </a:xfrm>
          <a:prstGeom prst="flowChartConnector">
            <a:avLst/>
          </a:prstGeom>
          <a:solidFill>
            <a:srgbClr val="333399"/>
          </a:solidFill>
          <a:ln w="9525" cap="rnd" algn="ctr">
            <a:solidFill>
              <a:srgbClr val="333399"/>
            </a:solidFill>
            <a:round/>
            <a:headEnd/>
            <a:tailEnd/>
          </a:ln>
          <a:effectLst>
            <a:outerShdw dist="35921" dir="2700000" algn="ctr" rotWithShape="0">
              <a:srgbClr val="000000"/>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bg-BG" altLang="bg-BG"/>
          </a:p>
        </p:txBody>
      </p:sp>
      <p:sp>
        <p:nvSpPr>
          <p:cNvPr id="11275" name="Rectangle 14"/>
          <p:cNvSpPr>
            <a:spLocks noChangeArrowheads="1"/>
          </p:cNvSpPr>
          <p:nvPr/>
        </p:nvSpPr>
        <p:spPr bwMode="auto">
          <a:xfrm>
            <a:off x="4172086" y="3115155"/>
            <a:ext cx="1354137" cy="703262"/>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bg-BG" altLang="bg-BG" sz="1600" b="1">
              <a:latin typeface="Times New Roman" panose="02020603050405020304" pitchFamily="18" charset="0"/>
            </a:endParaRPr>
          </a:p>
          <a:p>
            <a:pPr>
              <a:spcBef>
                <a:spcPct val="50000"/>
              </a:spcBef>
            </a:pPr>
            <a:endParaRPr lang="bg-BG" altLang="bg-BG" sz="1600" b="1">
              <a:latin typeface="Times New Roman" panose="02020603050405020304" pitchFamily="18" charset="0"/>
            </a:endParaRPr>
          </a:p>
        </p:txBody>
      </p:sp>
      <p:sp>
        <p:nvSpPr>
          <p:cNvPr id="14348" name="Text Box 15"/>
          <p:cNvSpPr txBox="1">
            <a:spLocks noChangeArrowheads="1"/>
          </p:cNvSpPr>
          <p:nvPr/>
        </p:nvSpPr>
        <p:spPr bwMode="auto">
          <a:xfrm>
            <a:off x="2011498" y="4056542"/>
            <a:ext cx="10080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lang="en-US" altLang="bg-BG" sz="2200" b="1" dirty="0" smtClean="0">
                <a:solidFill>
                  <a:schemeClr val="tx2">
                    <a:lumMod val="10000"/>
                  </a:schemeClr>
                </a:solidFill>
                <a:latin typeface="Times New Roman" panose="02020603050405020304" pitchFamily="18" charset="0"/>
                <a:cs typeface="Arial" panose="020B0604020202020204" pitchFamily="34" charset="0"/>
              </a:rPr>
              <a:t>Sofia</a:t>
            </a:r>
            <a:endParaRPr lang="bg-BG" altLang="bg-BG" sz="2200"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49" name="Text Box 16"/>
          <p:cNvSpPr txBox="1">
            <a:spLocks noChangeArrowheads="1"/>
          </p:cNvSpPr>
          <p:nvPr/>
        </p:nvSpPr>
        <p:spPr bwMode="auto">
          <a:xfrm>
            <a:off x="6258061" y="2224567"/>
            <a:ext cx="10080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Silistra</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50" name="Text Box 17"/>
          <p:cNvSpPr txBox="1">
            <a:spLocks noChangeArrowheads="1"/>
          </p:cNvSpPr>
          <p:nvPr/>
        </p:nvSpPr>
        <p:spPr bwMode="auto">
          <a:xfrm>
            <a:off x="1087573" y="2334105"/>
            <a:ext cx="9366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smtClean="0">
                <a:solidFill>
                  <a:schemeClr val="tx2">
                    <a:lumMod val="10000"/>
                  </a:schemeClr>
                </a:solidFill>
                <a:latin typeface="Times New Roman" panose="02020603050405020304" pitchFamily="18" charset="0"/>
                <a:cs typeface="Arial" panose="020B0604020202020204" pitchFamily="34" charset="0"/>
              </a:rPr>
              <a:t>Vidin</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51" name="Text Box 18"/>
          <p:cNvSpPr txBox="1">
            <a:spLocks noChangeArrowheads="1"/>
          </p:cNvSpPr>
          <p:nvPr/>
        </p:nvSpPr>
        <p:spPr bwMode="auto">
          <a:xfrm rot="16200000">
            <a:off x="8127799" y="3475517"/>
            <a:ext cx="430887"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0000"/>
              </a:lnSpc>
              <a:defRPr/>
            </a:pPr>
            <a:r>
              <a:rPr lang="en-US" altLang="bg-BG" sz="2000" b="1" dirty="0" smtClean="0">
                <a:solidFill>
                  <a:schemeClr val="accent1">
                    <a:lumMod val="50000"/>
                  </a:schemeClr>
                </a:solidFill>
                <a:latin typeface="Times New Roman" panose="02020603050405020304" pitchFamily="18" charset="0"/>
                <a:cs typeface="Arial" panose="020B0604020202020204" pitchFamily="34" charset="0"/>
              </a:rPr>
              <a:t>Black Sea</a:t>
            </a:r>
            <a:endParaRPr lang="bg-BG" altLang="bg-BG" sz="2000" b="1" dirty="0" smtClean="0">
              <a:solidFill>
                <a:schemeClr val="accent1">
                  <a:lumMod val="50000"/>
                </a:schemeClr>
              </a:solidFill>
              <a:latin typeface="Times New Roman" panose="02020603050405020304" pitchFamily="18" charset="0"/>
              <a:cs typeface="Arial" panose="020B0604020202020204" pitchFamily="34" charset="0"/>
            </a:endParaRPr>
          </a:p>
        </p:txBody>
      </p:sp>
      <p:grpSp>
        <p:nvGrpSpPr>
          <p:cNvPr id="11280" name="Group 19"/>
          <p:cNvGrpSpPr>
            <a:grpSpLocks/>
          </p:cNvGrpSpPr>
          <p:nvPr/>
        </p:nvGrpSpPr>
        <p:grpSpPr bwMode="auto">
          <a:xfrm>
            <a:off x="1541598" y="2084867"/>
            <a:ext cx="5105400" cy="807093"/>
            <a:chOff x="1248" y="1038"/>
            <a:chExt cx="3216" cy="589"/>
          </a:xfrm>
        </p:grpSpPr>
        <p:sp>
          <p:nvSpPr>
            <p:cNvPr id="11309" name="Freeform 20"/>
            <p:cNvSpPr>
              <a:spLocks/>
            </p:cNvSpPr>
            <p:nvPr/>
          </p:nvSpPr>
          <p:spPr bwMode="auto">
            <a:xfrm>
              <a:off x="1248" y="1038"/>
              <a:ext cx="442" cy="406"/>
            </a:xfrm>
            <a:custGeom>
              <a:avLst/>
              <a:gdLst>
                <a:gd name="T0" fmla="*/ 0 w 442"/>
                <a:gd name="T1" fmla="*/ 0 h 406"/>
                <a:gd name="T2" fmla="*/ 128 w 442"/>
                <a:gd name="T3" fmla="*/ 72 h 406"/>
                <a:gd name="T4" fmla="*/ 148 w 442"/>
                <a:gd name="T5" fmla="*/ 82 h 406"/>
                <a:gd name="T6" fmla="*/ 160 w 442"/>
                <a:gd name="T7" fmla="*/ 104 h 406"/>
                <a:gd name="T8" fmla="*/ 248 w 442"/>
                <a:gd name="T9" fmla="*/ 158 h 406"/>
                <a:gd name="T10" fmla="*/ 240 w 442"/>
                <a:gd name="T11" fmla="*/ 166 h 406"/>
                <a:gd name="T12" fmla="*/ 236 w 442"/>
                <a:gd name="T13" fmla="*/ 182 h 406"/>
                <a:gd name="T14" fmla="*/ 128 w 442"/>
                <a:gd name="T15" fmla="*/ 218 h 406"/>
                <a:gd name="T16" fmla="*/ 120 w 442"/>
                <a:gd name="T17" fmla="*/ 256 h 406"/>
                <a:gd name="T18" fmla="*/ 112 w 442"/>
                <a:gd name="T19" fmla="*/ 280 h 406"/>
                <a:gd name="T20" fmla="*/ 192 w 442"/>
                <a:gd name="T21" fmla="*/ 392 h 406"/>
                <a:gd name="T22" fmla="*/ 320 w 442"/>
                <a:gd name="T23" fmla="*/ 384 h 406"/>
                <a:gd name="T24" fmla="*/ 344 w 442"/>
                <a:gd name="T25" fmla="*/ 368 h 406"/>
                <a:gd name="T26" fmla="*/ 392 w 442"/>
                <a:gd name="T27" fmla="*/ 352 h 406"/>
                <a:gd name="T28" fmla="*/ 442 w 442"/>
                <a:gd name="T29" fmla="*/ 355 h 4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2"/>
                <a:gd name="T46" fmla="*/ 0 h 406"/>
                <a:gd name="T47" fmla="*/ 442 w 442"/>
                <a:gd name="T48" fmla="*/ 406 h 4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2" h="406">
                  <a:moveTo>
                    <a:pt x="0" y="0"/>
                  </a:moveTo>
                  <a:cubicBezTo>
                    <a:pt x="36" y="54"/>
                    <a:pt x="73" y="54"/>
                    <a:pt x="128" y="72"/>
                  </a:cubicBezTo>
                  <a:cubicBezTo>
                    <a:pt x="131" y="80"/>
                    <a:pt x="142" y="76"/>
                    <a:pt x="148" y="82"/>
                  </a:cubicBezTo>
                  <a:cubicBezTo>
                    <a:pt x="154" y="88"/>
                    <a:pt x="152" y="100"/>
                    <a:pt x="160" y="104"/>
                  </a:cubicBezTo>
                  <a:cubicBezTo>
                    <a:pt x="184" y="116"/>
                    <a:pt x="225" y="143"/>
                    <a:pt x="248" y="158"/>
                  </a:cubicBezTo>
                  <a:cubicBezTo>
                    <a:pt x="253" y="166"/>
                    <a:pt x="242" y="157"/>
                    <a:pt x="240" y="166"/>
                  </a:cubicBezTo>
                  <a:cubicBezTo>
                    <a:pt x="238" y="174"/>
                    <a:pt x="244" y="178"/>
                    <a:pt x="236" y="182"/>
                  </a:cubicBezTo>
                  <a:cubicBezTo>
                    <a:pt x="202" y="199"/>
                    <a:pt x="167" y="210"/>
                    <a:pt x="128" y="218"/>
                  </a:cubicBezTo>
                  <a:cubicBezTo>
                    <a:pt x="123" y="234"/>
                    <a:pt x="125" y="240"/>
                    <a:pt x="120" y="256"/>
                  </a:cubicBezTo>
                  <a:cubicBezTo>
                    <a:pt x="117" y="264"/>
                    <a:pt x="112" y="280"/>
                    <a:pt x="112" y="280"/>
                  </a:cubicBezTo>
                  <a:cubicBezTo>
                    <a:pt x="122" y="377"/>
                    <a:pt x="102" y="379"/>
                    <a:pt x="192" y="392"/>
                  </a:cubicBezTo>
                  <a:cubicBezTo>
                    <a:pt x="233" y="406"/>
                    <a:pt x="281" y="404"/>
                    <a:pt x="320" y="384"/>
                  </a:cubicBezTo>
                  <a:cubicBezTo>
                    <a:pt x="329" y="380"/>
                    <a:pt x="335" y="372"/>
                    <a:pt x="344" y="368"/>
                  </a:cubicBezTo>
                  <a:cubicBezTo>
                    <a:pt x="359" y="361"/>
                    <a:pt x="392" y="352"/>
                    <a:pt x="392" y="352"/>
                  </a:cubicBezTo>
                  <a:cubicBezTo>
                    <a:pt x="435" y="361"/>
                    <a:pt x="420" y="355"/>
                    <a:pt x="442" y="355"/>
                  </a:cubicBezTo>
                </a:path>
              </a:pathLst>
            </a:custGeom>
            <a:noFill/>
            <a:ln w="28575" cap="flat" cmpd="sng">
              <a:solidFill>
                <a:srgbClr val="6699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0" name="Freeform 21"/>
            <p:cNvSpPr>
              <a:spLocks/>
            </p:cNvSpPr>
            <p:nvPr/>
          </p:nvSpPr>
          <p:spPr bwMode="auto">
            <a:xfrm>
              <a:off x="1688" y="1204"/>
              <a:ext cx="2184" cy="423"/>
            </a:xfrm>
            <a:custGeom>
              <a:avLst/>
              <a:gdLst>
                <a:gd name="T0" fmla="*/ 0 w 2184"/>
                <a:gd name="T1" fmla="*/ 192 h 423"/>
                <a:gd name="T2" fmla="*/ 124 w 2184"/>
                <a:gd name="T3" fmla="*/ 214 h 423"/>
                <a:gd name="T4" fmla="*/ 220 w 2184"/>
                <a:gd name="T5" fmla="*/ 230 h 423"/>
                <a:gd name="T6" fmla="*/ 260 w 2184"/>
                <a:gd name="T7" fmla="*/ 224 h 423"/>
                <a:gd name="T8" fmla="*/ 388 w 2184"/>
                <a:gd name="T9" fmla="*/ 256 h 423"/>
                <a:gd name="T10" fmla="*/ 412 w 2184"/>
                <a:gd name="T11" fmla="*/ 270 h 423"/>
                <a:gd name="T12" fmla="*/ 436 w 2184"/>
                <a:gd name="T13" fmla="*/ 286 h 423"/>
                <a:gd name="T14" fmla="*/ 592 w 2184"/>
                <a:gd name="T15" fmla="*/ 336 h 423"/>
                <a:gd name="T16" fmla="*/ 792 w 2184"/>
                <a:gd name="T17" fmla="*/ 316 h 423"/>
                <a:gd name="T18" fmla="*/ 864 w 2184"/>
                <a:gd name="T19" fmla="*/ 292 h 423"/>
                <a:gd name="T20" fmla="*/ 892 w 2184"/>
                <a:gd name="T21" fmla="*/ 280 h 423"/>
                <a:gd name="T22" fmla="*/ 1212 w 2184"/>
                <a:gd name="T23" fmla="*/ 310 h 423"/>
                <a:gd name="T24" fmla="*/ 1260 w 2184"/>
                <a:gd name="T25" fmla="*/ 326 h 423"/>
                <a:gd name="T26" fmla="*/ 1284 w 2184"/>
                <a:gd name="T27" fmla="*/ 342 h 423"/>
                <a:gd name="T28" fmla="*/ 1380 w 2184"/>
                <a:gd name="T29" fmla="*/ 358 h 423"/>
                <a:gd name="T30" fmla="*/ 1428 w 2184"/>
                <a:gd name="T31" fmla="*/ 382 h 423"/>
                <a:gd name="T32" fmla="*/ 1476 w 2184"/>
                <a:gd name="T33" fmla="*/ 396 h 423"/>
                <a:gd name="T34" fmla="*/ 1556 w 2184"/>
                <a:gd name="T35" fmla="*/ 382 h 423"/>
                <a:gd name="T36" fmla="*/ 1612 w 2184"/>
                <a:gd name="T37" fmla="*/ 352 h 423"/>
                <a:gd name="T38" fmla="*/ 1732 w 2184"/>
                <a:gd name="T39" fmla="*/ 304 h 423"/>
                <a:gd name="T40" fmla="*/ 1768 w 2184"/>
                <a:gd name="T41" fmla="*/ 268 h 423"/>
                <a:gd name="T42" fmla="*/ 1796 w 2184"/>
                <a:gd name="T43" fmla="*/ 248 h 423"/>
                <a:gd name="T44" fmla="*/ 1812 w 2184"/>
                <a:gd name="T45" fmla="*/ 232 h 423"/>
                <a:gd name="T46" fmla="*/ 1832 w 2184"/>
                <a:gd name="T47" fmla="*/ 204 h 423"/>
                <a:gd name="T48" fmla="*/ 1864 w 2184"/>
                <a:gd name="T49" fmla="*/ 184 h 423"/>
                <a:gd name="T50" fmla="*/ 1888 w 2184"/>
                <a:gd name="T51" fmla="*/ 164 h 423"/>
                <a:gd name="T52" fmla="*/ 1896 w 2184"/>
                <a:gd name="T53" fmla="*/ 112 h 423"/>
                <a:gd name="T54" fmla="*/ 1912 w 2184"/>
                <a:gd name="T55" fmla="*/ 108 h 423"/>
                <a:gd name="T56" fmla="*/ 2024 w 2184"/>
                <a:gd name="T57" fmla="*/ 52 h 423"/>
                <a:gd name="T58" fmla="*/ 2060 w 2184"/>
                <a:gd name="T59" fmla="*/ 36 h 423"/>
                <a:gd name="T60" fmla="*/ 2184 w 2184"/>
                <a:gd name="T61" fmla="*/ 0 h 4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84"/>
                <a:gd name="T94" fmla="*/ 0 h 423"/>
                <a:gd name="T95" fmla="*/ 2184 w 2184"/>
                <a:gd name="T96" fmla="*/ 423 h 4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84" h="423">
                  <a:moveTo>
                    <a:pt x="0" y="192"/>
                  </a:moveTo>
                  <a:cubicBezTo>
                    <a:pt x="44" y="188"/>
                    <a:pt x="83" y="199"/>
                    <a:pt x="124" y="214"/>
                  </a:cubicBezTo>
                  <a:cubicBezTo>
                    <a:pt x="138" y="219"/>
                    <a:pt x="212" y="229"/>
                    <a:pt x="220" y="230"/>
                  </a:cubicBezTo>
                  <a:cubicBezTo>
                    <a:pt x="228" y="233"/>
                    <a:pt x="252" y="223"/>
                    <a:pt x="260" y="224"/>
                  </a:cubicBezTo>
                  <a:cubicBezTo>
                    <a:pt x="313" y="229"/>
                    <a:pt x="332" y="232"/>
                    <a:pt x="388" y="256"/>
                  </a:cubicBezTo>
                  <a:cubicBezTo>
                    <a:pt x="396" y="258"/>
                    <a:pt x="407" y="263"/>
                    <a:pt x="412" y="270"/>
                  </a:cubicBezTo>
                  <a:cubicBezTo>
                    <a:pt x="418" y="278"/>
                    <a:pt x="428" y="281"/>
                    <a:pt x="436" y="286"/>
                  </a:cubicBezTo>
                  <a:cubicBezTo>
                    <a:pt x="467" y="332"/>
                    <a:pt x="541" y="329"/>
                    <a:pt x="592" y="336"/>
                  </a:cubicBezTo>
                  <a:cubicBezTo>
                    <a:pt x="667" y="333"/>
                    <a:pt x="712" y="336"/>
                    <a:pt x="792" y="316"/>
                  </a:cubicBezTo>
                  <a:cubicBezTo>
                    <a:pt x="827" y="313"/>
                    <a:pt x="839" y="306"/>
                    <a:pt x="864" y="292"/>
                  </a:cubicBezTo>
                  <a:cubicBezTo>
                    <a:pt x="876" y="285"/>
                    <a:pt x="879" y="283"/>
                    <a:pt x="892" y="280"/>
                  </a:cubicBezTo>
                  <a:cubicBezTo>
                    <a:pt x="1008" y="304"/>
                    <a:pt x="1098" y="304"/>
                    <a:pt x="1212" y="310"/>
                  </a:cubicBezTo>
                  <a:cubicBezTo>
                    <a:pt x="1228" y="315"/>
                    <a:pt x="1246" y="317"/>
                    <a:pt x="1260" y="326"/>
                  </a:cubicBezTo>
                  <a:cubicBezTo>
                    <a:pt x="1268" y="331"/>
                    <a:pt x="1275" y="339"/>
                    <a:pt x="1284" y="342"/>
                  </a:cubicBezTo>
                  <a:cubicBezTo>
                    <a:pt x="1315" y="351"/>
                    <a:pt x="1349" y="350"/>
                    <a:pt x="1380" y="358"/>
                  </a:cubicBezTo>
                  <a:cubicBezTo>
                    <a:pt x="1395" y="368"/>
                    <a:pt x="1414" y="371"/>
                    <a:pt x="1428" y="382"/>
                  </a:cubicBezTo>
                  <a:cubicBezTo>
                    <a:pt x="1480" y="423"/>
                    <a:pt x="1416" y="376"/>
                    <a:pt x="1476" y="396"/>
                  </a:cubicBezTo>
                  <a:cubicBezTo>
                    <a:pt x="1496" y="376"/>
                    <a:pt x="1524" y="387"/>
                    <a:pt x="1556" y="382"/>
                  </a:cubicBezTo>
                  <a:cubicBezTo>
                    <a:pt x="1580" y="378"/>
                    <a:pt x="1604" y="364"/>
                    <a:pt x="1612" y="352"/>
                  </a:cubicBezTo>
                  <a:cubicBezTo>
                    <a:pt x="1656" y="344"/>
                    <a:pt x="1700" y="332"/>
                    <a:pt x="1732" y="304"/>
                  </a:cubicBezTo>
                  <a:cubicBezTo>
                    <a:pt x="1737" y="296"/>
                    <a:pt x="1760" y="274"/>
                    <a:pt x="1768" y="268"/>
                  </a:cubicBezTo>
                  <a:cubicBezTo>
                    <a:pt x="1775" y="263"/>
                    <a:pt x="1790" y="254"/>
                    <a:pt x="1796" y="248"/>
                  </a:cubicBezTo>
                  <a:cubicBezTo>
                    <a:pt x="1802" y="242"/>
                    <a:pt x="1807" y="239"/>
                    <a:pt x="1812" y="232"/>
                  </a:cubicBezTo>
                  <a:cubicBezTo>
                    <a:pt x="1818" y="224"/>
                    <a:pt x="1824" y="209"/>
                    <a:pt x="1832" y="204"/>
                  </a:cubicBezTo>
                  <a:cubicBezTo>
                    <a:pt x="1840" y="194"/>
                    <a:pt x="1855" y="191"/>
                    <a:pt x="1864" y="184"/>
                  </a:cubicBezTo>
                  <a:cubicBezTo>
                    <a:pt x="1873" y="177"/>
                    <a:pt x="1883" y="176"/>
                    <a:pt x="1888" y="164"/>
                  </a:cubicBezTo>
                  <a:cubicBezTo>
                    <a:pt x="1897" y="150"/>
                    <a:pt x="1896" y="124"/>
                    <a:pt x="1896" y="112"/>
                  </a:cubicBezTo>
                  <a:cubicBezTo>
                    <a:pt x="1901" y="102"/>
                    <a:pt x="1891" y="118"/>
                    <a:pt x="1912" y="108"/>
                  </a:cubicBezTo>
                  <a:cubicBezTo>
                    <a:pt x="1933" y="98"/>
                    <a:pt x="1999" y="64"/>
                    <a:pt x="2024" y="52"/>
                  </a:cubicBezTo>
                  <a:cubicBezTo>
                    <a:pt x="2029" y="44"/>
                    <a:pt x="2052" y="41"/>
                    <a:pt x="2060" y="36"/>
                  </a:cubicBezTo>
                  <a:cubicBezTo>
                    <a:pt x="2074" y="27"/>
                    <a:pt x="2160" y="4"/>
                    <a:pt x="2184" y="0"/>
                  </a:cubicBezTo>
                </a:path>
              </a:pathLst>
            </a:custGeom>
            <a:noFill/>
            <a:ln w="28575" cap="flat" cmpd="sng">
              <a:solidFill>
                <a:srgbClr val="6699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1" name="Freeform 22"/>
            <p:cNvSpPr>
              <a:spLocks/>
            </p:cNvSpPr>
            <p:nvPr/>
          </p:nvSpPr>
          <p:spPr bwMode="auto">
            <a:xfrm>
              <a:off x="3874" y="1080"/>
              <a:ext cx="522" cy="121"/>
            </a:xfrm>
            <a:custGeom>
              <a:avLst/>
              <a:gdLst>
                <a:gd name="T0" fmla="*/ 0 w 522"/>
                <a:gd name="T1" fmla="*/ 121 h 121"/>
                <a:gd name="T2" fmla="*/ 102 w 522"/>
                <a:gd name="T3" fmla="*/ 112 h 121"/>
                <a:gd name="T4" fmla="*/ 146 w 522"/>
                <a:gd name="T5" fmla="*/ 90 h 121"/>
                <a:gd name="T6" fmla="*/ 290 w 522"/>
                <a:gd name="T7" fmla="*/ 42 h 121"/>
                <a:gd name="T8" fmla="*/ 390 w 522"/>
                <a:gd name="T9" fmla="*/ 28 h 121"/>
                <a:gd name="T10" fmla="*/ 458 w 522"/>
                <a:gd name="T11" fmla="*/ 4 h 121"/>
                <a:gd name="T12" fmla="*/ 478 w 522"/>
                <a:gd name="T13" fmla="*/ 0 h 121"/>
                <a:gd name="T14" fmla="*/ 522 w 522"/>
                <a:gd name="T15" fmla="*/ 2 h 121"/>
                <a:gd name="T16" fmla="*/ 0 60000 65536"/>
                <a:gd name="T17" fmla="*/ 0 60000 65536"/>
                <a:gd name="T18" fmla="*/ 0 60000 65536"/>
                <a:gd name="T19" fmla="*/ 0 60000 65536"/>
                <a:gd name="T20" fmla="*/ 0 60000 65536"/>
                <a:gd name="T21" fmla="*/ 0 60000 65536"/>
                <a:gd name="T22" fmla="*/ 0 60000 65536"/>
                <a:gd name="T23" fmla="*/ 0 60000 65536"/>
                <a:gd name="T24" fmla="*/ 0 w 522"/>
                <a:gd name="T25" fmla="*/ 0 h 121"/>
                <a:gd name="T26" fmla="*/ 522 w 522"/>
                <a:gd name="T27" fmla="*/ 121 h 1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2" h="121">
                  <a:moveTo>
                    <a:pt x="0" y="121"/>
                  </a:moveTo>
                  <a:cubicBezTo>
                    <a:pt x="14" y="118"/>
                    <a:pt x="78" y="117"/>
                    <a:pt x="102" y="112"/>
                  </a:cubicBezTo>
                  <a:cubicBezTo>
                    <a:pt x="126" y="107"/>
                    <a:pt x="115" y="102"/>
                    <a:pt x="146" y="90"/>
                  </a:cubicBezTo>
                  <a:cubicBezTo>
                    <a:pt x="195" y="81"/>
                    <a:pt x="241" y="52"/>
                    <a:pt x="290" y="42"/>
                  </a:cubicBezTo>
                  <a:cubicBezTo>
                    <a:pt x="331" y="30"/>
                    <a:pt x="361" y="33"/>
                    <a:pt x="390" y="28"/>
                  </a:cubicBezTo>
                  <a:cubicBezTo>
                    <a:pt x="418" y="22"/>
                    <a:pt x="443" y="9"/>
                    <a:pt x="458" y="4"/>
                  </a:cubicBezTo>
                  <a:cubicBezTo>
                    <a:pt x="466" y="8"/>
                    <a:pt x="467" y="0"/>
                    <a:pt x="478" y="0"/>
                  </a:cubicBezTo>
                  <a:cubicBezTo>
                    <a:pt x="489" y="0"/>
                    <a:pt x="513" y="2"/>
                    <a:pt x="522" y="2"/>
                  </a:cubicBezTo>
                </a:path>
              </a:pathLst>
            </a:custGeom>
            <a:noFill/>
            <a:ln w="28575" cap="flat" cmpd="sng">
              <a:solidFill>
                <a:srgbClr val="6699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312" name="Freeform 23"/>
            <p:cNvSpPr>
              <a:spLocks/>
            </p:cNvSpPr>
            <p:nvPr/>
          </p:nvSpPr>
          <p:spPr bwMode="auto">
            <a:xfrm>
              <a:off x="4386" y="1084"/>
              <a:ext cx="78" cy="12"/>
            </a:xfrm>
            <a:custGeom>
              <a:avLst/>
              <a:gdLst>
                <a:gd name="T0" fmla="*/ 0 w 78"/>
                <a:gd name="T1" fmla="*/ 0 h 12"/>
                <a:gd name="T2" fmla="*/ 78 w 78"/>
                <a:gd name="T3" fmla="*/ 12 h 12"/>
                <a:gd name="T4" fmla="*/ 0 60000 65536"/>
                <a:gd name="T5" fmla="*/ 0 60000 65536"/>
                <a:gd name="T6" fmla="*/ 0 w 78"/>
                <a:gd name="T7" fmla="*/ 0 h 12"/>
                <a:gd name="T8" fmla="*/ 78 w 78"/>
                <a:gd name="T9" fmla="*/ 12 h 12"/>
              </a:gdLst>
              <a:ahLst/>
              <a:cxnLst>
                <a:cxn ang="T4">
                  <a:pos x="T0" y="T1"/>
                </a:cxn>
                <a:cxn ang="T5">
                  <a:pos x="T2" y="T3"/>
                </a:cxn>
              </a:cxnLst>
              <a:rect l="T6" t="T7" r="T8" b="T9"/>
              <a:pathLst>
                <a:path w="78" h="12">
                  <a:moveTo>
                    <a:pt x="0" y="0"/>
                  </a:moveTo>
                  <a:cubicBezTo>
                    <a:pt x="34" y="12"/>
                    <a:pt x="42" y="8"/>
                    <a:pt x="78" y="12"/>
                  </a:cubicBezTo>
                </a:path>
              </a:pathLst>
            </a:custGeom>
            <a:noFill/>
            <a:ln w="28575" cap="flat" cmpd="sng">
              <a:solidFill>
                <a:srgbClr val="6699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grpSp>
      <p:sp>
        <p:nvSpPr>
          <p:cNvPr id="11281" name="Freeform 24"/>
          <p:cNvSpPr>
            <a:spLocks/>
          </p:cNvSpPr>
          <p:nvPr/>
        </p:nvSpPr>
        <p:spPr bwMode="auto">
          <a:xfrm rot="265110">
            <a:off x="6609587" y="1815079"/>
            <a:ext cx="725487" cy="372715"/>
          </a:xfrm>
          <a:custGeom>
            <a:avLst/>
            <a:gdLst>
              <a:gd name="T0" fmla="*/ 0 w 380"/>
              <a:gd name="T1" fmla="*/ 2147483646 h 208"/>
              <a:gd name="T2" fmla="*/ 2147483646 w 380"/>
              <a:gd name="T3" fmla="*/ 2147483646 h 208"/>
              <a:gd name="T4" fmla="*/ 2147483646 w 380"/>
              <a:gd name="T5" fmla="*/ 2147483646 h 208"/>
              <a:gd name="T6" fmla="*/ 2147483646 w 380"/>
              <a:gd name="T7" fmla="*/ 2147483646 h 208"/>
              <a:gd name="T8" fmla="*/ 2147483646 w 380"/>
              <a:gd name="T9" fmla="*/ 2147483646 h 208"/>
              <a:gd name="T10" fmla="*/ 2147483646 w 380"/>
              <a:gd name="T11" fmla="*/ 2147483646 h 208"/>
              <a:gd name="T12" fmla="*/ 2147483646 w 380"/>
              <a:gd name="T13" fmla="*/ 2147483646 h 208"/>
              <a:gd name="T14" fmla="*/ 2147483646 w 380"/>
              <a:gd name="T15" fmla="*/ 0 h 208"/>
              <a:gd name="T16" fmla="*/ 0 60000 65536"/>
              <a:gd name="T17" fmla="*/ 0 60000 65536"/>
              <a:gd name="T18" fmla="*/ 0 60000 65536"/>
              <a:gd name="T19" fmla="*/ 0 60000 65536"/>
              <a:gd name="T20" fmla="*/ 0 60000 65536"/>
              <a:gd name="T21" fmla="*/ 0 60000 65536"/>
              <a:gd name="T22" fmla="*/ 0 60000 65536"/>
              <a:gd name="T23" fmla="*/ 0 60000 65536"/>
              <a:gd name="T24" fmla="*/ 0 w 380"/>
              <a:gd name="T25" fmla="*/ 0 h 208"/>
              <a:gd name="T26" fmla="*/ 380 w 38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0" h="208">
                <a:moveTo>
                  <a:pt x="0" y="208"/>
                </a:moveTo>
                <a:cubicBezTo>
                  <a:pt x="32" y="197"/>
                  <a:pt x="64" y="184"/>
                  <a:pt x="96" y="180"/>
                </a:cubicBezTo>
                <a:cubicBezTo>
                  <a:pt x="113" y="174"/>
                  <a:pt x="115" y="166"/>
                  <a:pt x="128" y="156"/>
                </a:cubicBezTo>
                <a:cubicBezTo>
                  <a:pt x="138" y="148"/>
                  <a:pt x="156" y="150"/>
                  <a:pt x="168" y="144"/>
                </a:cubicBezTo>
                <a:cubicBezTo>
                  <a:pt x="198" y="129"/>
                  <a:pt x="235" y="115"/>
                  <a:pt x="268" y="104"/>
                </a:cubicBezTo>
                <a:cubicBezTo>
                  <a:pt x="292" y="80"/>
                  <a:pt x="330" y="76"/>
                  <a:pt x="352" y="48"/>
                </a:cubicBezTo>
                <a:cubicBezTo>
                  <a:pt x="361" y="37"/>
                  <a:pt x="371" y="26"/>
                  <a:pt x="376" y="12"/>
                </a:cubicBezTo>
                <a:cubicBezTo>
                  <a:pt x="377" y="8"/>
                  <a:pt x="380" y="0"/>
                  <a:pt x="380" y="0"/>
                </a:cubicBezTo>
              </a:path>
            </a:pathLst>
          </a:custGeom>
          <a:noFill/>
          <a:ln w="28575" cap="flat" cmpd="sng">
            <a:solidFill>
              <a:srgbClr val="6699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11282" name="AutoShape 25"/>
          <p:cNvSpPr>
            <a:spLocks noChangeAspect="1" noChangeArrowheads="1"/>
          </p:cNvSpPr>
          <p:nvPr/>
        </p:nvSpPr>
        <p:spPr bwMode="auto">
          <a:xfrm>
            <a:off x="1733686" y="2429356"/>
            <a:ext cx="60325" cy="46590"/>
          </a:xfrm>
          <a:prstGeom prst="flowChartConnector">
            <a:avLst/>
          </a:prstGeom>
          <a:solidFill>
            <a:srgbClr val="333399"/>
          </a:solidFill>
          <a:ln w="9525" cap="rnd">
            <a:solidFill>
              <a:srgbClr val="333399"/>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bg-BG" altLang="bg-BG">
              <a:cs typeface="Arial" panose="020B0604020202020204" pitchFamily="34" charset="0"/>
            </a:endParaRPr>
          </a:p>
        </p:txBody>
      </p:sp>
      <p:sp>
        <p:nvSpPr>
          <p:cNvPr id="11283" name="Rectangle 26"/>
          <p:cNvSpPr>
            <a:spLocks noChangeArrowheads="1"/>
          </p:cNvSpPr>
          <p:nvPr/>
        </p:nvSpPr>
        <p:spPr bwMode="auto">
          <a:xfrm>
            <a:off x="4205423" y="3092930"/>
            <a:ext cx="1354138" cy="62388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bg-BG" altLang="bg-BG" sz="1400" b="1">
              <a:latin typeface="Times New Roman" panose="02020603050405020304" pitchFamily="18" charset="0"/>
            </a:endParaRPr>
          </a:p>
          <a:p>
            <a:pPr>
              <a:spcBef>
                <a:spcPct val="50000"/>
              </a:spcBef>
            </a:pPr>
            <a:endParaRPr lang="bg-BG" altLang="bg-BG" sz="1400" b="1">
              <a:latin typeface="Times New Roman" panose="02020603050405020304" pitchFamily="18" charset="0"/>
            </a:endParaRPr>
          </a:p>
        </p:txBody>
      </p:sp>
      <p:sp>
        <p:nvSpPr>
          <p:cNvPr id="14356" name="Text Box 27"/>
          <p:cNvSpPr txBox="1">
            <a:spLocks noChangeArrowheads="1"/>
          </p:cNvSpPr>
          <p:nvPr/>
        </p:nvSpPr>
        <p:spPr bwMode="auto">
          <a:xfrm>
            <a:off x="1757498" y="2746855"/>
            <a:ext cx="863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Lom</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57" name="Text Box 28"/>
          <p:cNvSpPr txBox="1">
            <a:spLocks noChangeArrowheads="1"/>
          </p:cNvSpPr>
          <p:nvPr/>
        </p:nvSpPr>
        <p:spPr bwMode="auto">
          <a:xfrm>
            <a:off x="5926273" y="445500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sz="2000" b="1" dirty="0" err="1" smtClean="0">
                <a:solidFill>
                  <a:schemeClr val="tx2">
                    <a:lumMod val="10000"/>
                  </a:schemeClr>
                </a:solidFill>
                <a:latin typeface="Times New Roman" panose="02020603050405020304" pitchFamily="18" charset="0"/>
                <a:cs typeface="Arial" panose="020B0604020202020204" pitchFamily="34" charset="0"/>
              </a:rPr>
              <a:t>Burgas</a:t>
            </a:r>
            <a:endParaRPr lang="bg-BG" altLang="bg-BG" sz="2000"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58" name="Text Box 29"/>
          <p:cNvSpPr txBox="1">
            <a:spLocks noChangeArrowheads="1"/>
          </p:cNvSpPr>
          <p:nvPr/>
        </p:nvSpPr>
        <p:spPr bwMode="auto">
          <a:xfrm>
            <a:off x="6532698" y="3305655"/>
            <a:ext cx="13684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sz="2200" b="1" dirty="0" smtClean="0">
                <a:solidFill>
                  <a:schemeClr val="tx2">
                    <a:lumMod val="10000"/>
                  </a:schemeClr>
                </a:solidFill>
                <a:latin typeface="Times New Roman" panose="02020603050405020304" pitchFamily="18" charset="0"/>
                <a:cs typeface="Arial" panose="020B0604020202020204" pitchFamily="34" charset="0"/>
              </a:rPr>
              <a:t>Varna</a:t>
            </a:r>
            <a:endParaRPr lang="bg-BG" altLang="bg-BG" sz="2200"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59" name="Text Box 30"/>
          <p:cNvSpPr txBox="1">
            <a:spLocks noChangeArrowheads="1"/>
          </p:cNvSpPr>
          <p:nvPr/>
        </p:nvSpPr>
        <p:spPr bwMode="auto">
          <a:xfrm>
            <a:off x="5361123" y="2408717"/>
            <a:ext cx="865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sz="2000" b="1" dirty="0" smtClean="0">
                <a:solidFill>
                  <a:schemeClr val="tx2">
                    <a:lumMod val="10000"/>
                  </a:schemeClr>
                </a:solidFill>
                <a:latin typeface="Times New Roman" panose="02020603050405020304" pitchFamily="18" charset="0"/>
                <a:cs typeface="Arial" panose="020B0604020202020204" pitchFamily="34" charset="0"/>
              </a:rPr>
              <a:t>Ruse</a:t>
            </a:r>
            <a:endParaRPr lang="bg-BG" altLang="bg-BG" sz="2000"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60" name="Text Box 31"/>
          <p:cNvSpPr txBox="1">
            <a:spLocks noChangeArrowheads="1"/>
          </p:cNvSpPr>
          <p:nvPr/>
        </p:nvSpPr>
        <p:spPr bwMode="auto">
          <a:xfrm>
            <a:off x="4489586" y="2940530"/>
            <a:ext cx="10810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Svishtov</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61" name="Text Box 32"/>
          <p:cNvSpPr txBox="1">
            <a:spLocks noChangeArrowheads="1"/>
          </p:cNvSpPr>
          <p:nvPr/>
        </p:nvSpPr>
        <p:spPr bwMode="auto">
          <a:xfrm>
            <a:off x="2282961" y="2334105"/>
            <a:ext cx="12239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Oryahovo</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62" name="Text Box 33"/>
          <p:cNvSpPr txBox="1">
            <a:spLocks noChangeArrowheads="1"/>
          </p:cNvSpPr>
          <p:nvPr/>
        </p:nvSpPr>
        <p:spPr bwMode="auto">
          <a:xfrm>
            <a:off x="3524386" y="2445230"/>
            <a:ext cx="1223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Somovit</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4363" name="Text Box 34"/>
          <p:cNvSpPr txBox="1">
            <a:spLocks noChangeArrowheads="1"/>
          </p:cNvSpPr>
          <p:nvPr/>
        </p:nvSpPr>
        <p:spPr bwMode="auto">
          <a:xfrm>
            <a:off x="6880361" y="3011967"/>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Balchik</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sp>
        <p:nvSpPr>
          <p:cNvPr id="11292" name="Rectangle 35"/>
          <p:cNvSpPr>
            <a:spLocks noChangeArrowheads="1"/>
          </p:cNvSpPr>
          <p:nvPr/>
        </p:nvSpPr>
        <p:spPr bwMode="auto">
          <a:xfrm>
            <a:off x="4853123" y="3881917"/>
            <a:ext cx="2651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bg-BG" altLang="bg-BG">
                <a:latin typeface="Verdana" panose="020B0604030504040204" pitchFamily="34" charset="0"/>
                <a:cs typeface="Arial" panose="020B0604020202020204" pitchFamily="34" charset="0"/>
              </a:rPr>
              <a:t> </a:t>
            </a:r>
          </a:p>
        </p:txBody>
      </p:sp>
      <p:pic>
        <p:nvPicPr>
          <p:cNvPr id="11293" name="Picture 40" descr="Anchor_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2686" y="3173892"/>
            <a:ext cx="257175" cy="24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4" name="Picture 41" descr="Anchor_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9748" y="4356580"/>
            <a:ext cx="257175" cy="24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Picture 52" descr="R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2686" y="2661130"/>
            <a:ext cx="330200" cy="29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Picture 53" descr="R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0498" y="2183292"/>
            <a:ext cx="350838" cy="3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Picture 54" descr="R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9523" y="2732567"/>
            <a:ext cx="330200" cy="29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Picture 55" descr="R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1323" y="2732567"/>
            <a:ext cx="330200" cy="29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Picture 56" descr="R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0473" y="2013430"/>
            <a:ext cx="330200" cy="29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1" name="Picture 57" descr="R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8073" y="2449992"/>
            <a:ext cx="350838" cy="3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2" name="Picture 46" descr="Anchor_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7811" y="4605818"/>
            <a:ext cx="319087" cy="30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TextBox 64"/>
          <p:cNvSpPr txBox="1"/>
          <p:nvPr/>
        </p:nvSpPr>
        <p:spPr>
          <a:xfrm>
            <a:off x="91926" y="1234621"/>
            <a:ext cx="9001125" cy="523220"/>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PORTS COVERED</a:t>
            </a:r>
          </a:p>
        </p:txBody>
      </p:sp>
      <p:pic>
        <p:nvPicPr>
          <p:cNvPr id="11306" name="Picture 52" descr="R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9098" y="2550005"/>
            <a:ext cx="330200" cy="29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7" name="Picture 46" descr="Anchor_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2011" y="3394556"/>
            <a:ext cx="319087" cy="30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 Box 34"/>
          <p:cNvSpPr txBox="1">
            <a:spLocks noChangeArrowheads="1"/>
          </p:cNvSpPr>
          <p:nvPr/>
        </p:nvSpPr>
        <p:spPr bwMode="auto">
          <a:xfrm>
            <a:off x="6185036" y="4161317"/>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bg-BG" b="1" dirty="0" err="1" smtClean="0">
                <a:solidFill>
                  <a:schemeClr val="tx2">
                    <a:lumMod val="10000"/>
                  </a:schemeClr>
                </a:solidFill>
                <a:latin typeface="Times New Roman" panose="02020603050405020304" pitchFamily="18" charset="0"/>
                <a:cs typeface="Arial" panose="020B0604020202020204" pitchFamily="34" charset="0"/>
              </a:rPr>
              <a:t>Nesebar</a:t>
            </a:r>
            <a:endParaRPr lang="bg-BG" altLang="bg-BG" b="1" dirty="0" smtClean="0">
              <a:solidFill>
                <a:schemeClr val="tx2">
                  <a:lumMod val="10000"/>
                </a:schemeClr>
              </a:solidFill>
              <a:latin typeface="Times New Roman" panose="02020603050405020304" pitchFamily="18" charset="0"/>
              <a:cs typeface="Arial" panose="020B0604020202020204" pitchFamily="34" charset="0"/>
            </a:endParaRPr>
          </a:p>
        </p:txBody>
      </p:sp>
      <p:pic>
        <p:nvPicPr>
          <p:cNvPr id="52" name="Picture 15" descr="default_hom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Rectangle 52"/>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54" name="Picture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p:cNvSpPr>
          <p:nvPr>
            <p:ph type="body" idx="4294967295"/>
          </p:nvPr>
        </p:nvSpPr>
        <p:spPr>
          <a:xfrm>
            <a:off x="406565" y="1168747"/>
            <a:ext cx="8353425" cy="4708525"/>
          </a:xfrm>
        </p:spPr>
        <p:txBody>
          <a:bodyPr/>
          <a:lstStyle/>
          <a:p>
            <a:pPr marL="136525" indent="0" algn="ctr">
              <a:buFont typeface="Wingdings 2" panose="05020102010507070707" pitchFamily="18" charset="2"/>
              <a:buNone/>
              <a:defRPr/>
            </a:pPr>
            <a:r>
              <a:rPr lang="en-US" altLang="bg-BG" sz="2800" b="1" dirty="0" smtClean="0">
                <a:solidFill>
                  <a:schemeClr val="accent1">
                    <a:lumMod val="50000"/>
                  </a:schemeClr>
                </a:solidFill>
                <a:effectLst>
                  <a:outerShdw blurRad="38100" dist="38100" dir="2700000" algn="tl">
                    <a:srgbClr val="000000">
                      <a:alpha val="43137"/>
                    </a:srgbClr>
                  </a:outerShdw>
                </a:effectLst>
              </a:rPr>
              <a:t>THE MAIN PROJECTS IN THE AREA:</a:t>
            </a:r>
          </a:p>
          <a:p>
            <a:pPr marL="136525" indent="0" algn="ctr">
              <a:buFont typeface="Wingdings 2" panose="05020102010507070707" pitchFamily="18" charset="2"/>
              <a:buNone/>
              <a:defRPr/>
            </a:pPr>
            <a:endParaRPr lang="en-US" altLang="bg-BG" sz="2800" b="1" dirty="0" smtClean="0">
              <a:solidFill>
                <a:schemeClr val="accent1">
                  <a:lumMod val="50000"/>
                </a:schemeClr>
              </a:solidFill>
              <a:effectLst>
                <a:outerShdw blurRad="38100" dist="38100" dir="2700000" algn="tl">
                  <a:srgbClr val="000000">
                    <a:alpha val="43137"/>
                  </a:srgbClr>
                </a:outerShdw>
              </a:effectLst>
            </a:endParaRPr>
          </a:p>
          <a:p>
            <a:pPr algn="just">
              <a:buClr>
                <a:schemeClr val="bg1"/>
              </a:buClr>
              <a:buFont typeface="Arial" panose="020B0604020202020204" pitchFamily="34" charset="0"/>
              <a:buChar char="•"/>
              <a:defRPr/>
            </a:pPr>
            <a:r>
              <a:rPr lang="en-US" altLang="bg-BG" sz="2000" dirty="0" smtClean="0">
                <a:solidFill>
                  <a:schemeClr val="accent1">
                    <a:lumMod val="50000"/>
                  </a:schemeClr>
                </a:solidFill>
              </a:rPr>
              <a:t>Development of Vessel Traffic Management Information System – VTMIS;</a:t>
            </a:r>
          </a:p>
          <a:p>
            <a:pPr algn="just">
              <a:buClr>
                <a:schemeClr val="bg1"/>
              </a:buClr>
              <a:buFont typeface="Arial" panose="020B0604020202020204" pitchFamily="34" charset="0"/>
              <a:buChar char="•"/>
              <a:defRPr/>
            </a:pPr>
            <a:r>
              <a:rPr lang="en-US" altLang="bg-BG" sz="2000" dirty="0">
                <a:solidFill>
                  <a:schemeClr val="accent1">
                    <a:lumMod val="50000"/>
                  </a:schemeClr>
                </a:solidFill>
              </a:rPr>
              <a:t>Development of </a:t>
            </a:r>
            <a:r>
              <a:rPr lang="en-US" altLang="bg-BG" sz="2000" dirty="0" smtClean="0">
                <a:solidFill>
                  <a:schemeClr val="accent1">
                    <a:lumMod val="50000"/>
                  </a:schemeClr>
                </a:solidFill>
              </a:rPr>
              <a:t>River Information System – RIS; </a:t>
            </a:r>
          </a:p>
          <a:p>
            <a:pPr algn="just">
              <a:buClr>
                <a:schemeClr val="bg1"/>
              </a:buClr>
              <a:buFont typeface="Arial" panose="020B0604020202020204" pitchFamily="34" charset="0"/>
              <a:buChar char="•"/>
              <a:defRPr/>
            </a:pPr>
            <a:r>
              <a:rPr lang="en-US" altLang="bg-BG" sz="2000" dirty="0" smtClean="0">
                <a:solidFill>
                  <a:schemeClr val="accent1">
                    <a:lumMod val="50000"/>
                  </a:schemeClr>
                </a:solidFill>
              </a:rPr>
              <a:t>Development and providing electronic data exchange environment for the governmental bodies and business stakeholders in the area of maritime transport:</a:t>
            </a:r>
          </a:p>
          <a:p>
            <a:pPr marL="604838" indent="-342900" algn="just">
              <a:buClr>
                <a:schemeClr val="bg1"/>
              </a:buClr>
              <a:buFont typeface="Arial" panose="020B0604020202020204" pitchFamily="34" charset="0"/>
              <a:buChar char="•"/>
              <a:defRPr/>
            </a:pPr>
            <a:r>
              <a:rPr lang="en-US" altLang="bg-BG" sz="2000" dirty="0" smtClean="0">
                <a:solidFill>
                  <a:schemeClr val="accent1">
                    <a:lumMod val="50000"/>
                  </a:schemeClr>
                </a:solidFill>
              </a:rPr>
              <a:t>Developing and providing Maritime Single Windows (MSW) for B2G vessel’s electronic documentation;</a:t>
            </a:r>
          </a:p>
          <a:p>
            <a:pPr marL="604838" indent="-342900" algn="just">
              <a:buClr>
                <a:schemeClr val="bg1"/>
              </a:buClr>
              <a:buFont typeface="Arial" panose="020B0604020202020204" pitchFamily="34" charset="0"/>
              <a:buChar char="•"/>
              <a:defRPr/>
            </a:pPr>
            <a:r>
              <a:rPr lang="en-US" altLang="bg-BG" sz="2000" dirty="0" smtClean="0">
                <a:solidFill>
                  <a:schemeClr val="accent1">
                    <a:lumMod val="50000"/>
                  </a:schemeClr>
                </a:solidFill>
              </a:rPr>
              <a:t>Developing and providing a Port Management System;</a:t>
            </a:r>
          </a:p>
          <a:p>
            <a:pPr marL="604838" indent="-342900" algn="just">
              <a:buClr>
                <a:schemeClr val="bg1"/>
              </a:buClr>
              <a:buFont typeface="Arial" panose="020B0604020202020204" pitchFamily="34" charset="0"/>
              <a:buChar char="•"/>
              <a:defRPr/>
            </a:pPr>
            <a:r>
              <a:rPr lang="en-US" altLang="bg-BG" sz="2000" dirty="0" smtClean="0">
                <a:solidFill>
                  <a:schemeClr val="accent1">
                    <a:lumMod val="50000"/>
                  </a:schemeClr>
                </a:solidFill>
              </a:rPr>
              <a:t>Developing a Port Community system for B2G and B2B electronic data exchange.</a:t>
            </a:r>
            <a:endParaRPr lang="bg-BG" altLang="bg-BG" sz="2000" dirty="0" smtClean="0">
              <a:solidFill>
                <a:schemeClr val="accent1">
                  <a:lumMod val="50000"/>
                </a:schemeClr>
              </a:solidFill>
            </a:endParaRPr>
          </a:p>
          <a:p>
            <a:pPr>
              <a:buClr>
                <a:schemeClr val="bg1"/>
              </a:buClr>
              <a:defRPr/>
            </a:pPr>
            <a:endParaRPr lang="bg-BG" altLang="bg-BG" dirty="0" smtClean="0">
              <a:solidFill>
                <a:schemeClr val="tx2">
                  <a:lumMod val="10000"/>
                </a:schemeClr>
              </a:solidFill>
            </a:endParaRPr>
          </a:p>
        </p:txBody>
      </p:sp>
      <p:pic>
        <p:nvPicPr>
          <p:cNvPr id="5" name="Picture 15" descr="default_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763" y="1177588"/>
            <a:ext cx="9180513" cy="523220"/>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JOINT PROJECTS IN THE AREA OF DATA EXCHANGE</a:t>
            </a:r>
          </a:p>
        </p:txBody>
      </p:sp>
      <p:sp>
        <p:nvSpPr>
          <p:cNvPr id="59397" name="Rectangle 3"/>
          <p:cNvSpPr>
            <a:spLocks noChangeArrowheads="1"/>
          </p:cNvSpPr>
          <p:nvPr/>
        </p:nvSpPr>
        <p:spPr bwMode="auto">
          <a:xfrm>
            <a:off x="517525" y="1772816"/>
            <a:ext cx="8135938" cy="152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INBULMARS – with Maritime Administration;</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Monitoring and Information System for Black </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Sea (</a:t>
            </a:r>
            <a:r>
              <a:rPr lang="en-US" altLang="bg-BG" sz="2000" dirty="0" err="1" smtClean="0">
                <a:solidFill>
                  <a:schemeClr val="accent1">
                    <a:lumMod val="50000"/>
                  </a:schemeClr>
                </a:solidFill>
                <a:latin typeface="+mn-lt"/>
                <a:ea typeface="Calibri" panose="020F0502020204030204" pitchFamily="34" charset="0"/>
                <a:cs typeface="Times New Roman" panose="02020603050405020304" pitchFamily="18" charset="0"/>
              </a:rPr>
              <a:t>BalkanWatch</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 </a:t>
            </a: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with Norwegian Coastal Administration</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a:t>
            </a:r>
            <a:endPar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endParaRP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COPERNICUS – with Nikola </a:t>
            </a:r>
            <a:r>
              <a:rPr lang="en-US" altLang="bg-BG" sz="2000" dirty="0" err="1">
                <a:solidFill>
                  <a:schemeClr val="accent1">
                    <a:lumMod val="50000"/>
                  </a:schemeClr>
                </a:solidFill>
                <a:latin typeface="+mn-lt"/>
                <a:ea typeface="Calibri" panose="020F0502020204030204" pitchFamily="34" charset="0"/>
                <a:cs typeface="Times New Roman" panose="02020603050405020304" pitchFamily="18" charset="0"/>
              </a:rPr>
              <a:t>Vaptsarov</a:t>
            </a: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 Naval </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Academy.</a:t>
            </a:r>
            <a:endPar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endParaRPr>
          </a:p>
        </p:txBody>
      </p:sp>
      <p:sp>
        <p:nvSpPr>
          <p:cNvPr id="7" name="Rectangle 3"/>
          <p:cNvSpPr>
            <a:spLocks noChangeArrowheads="1"/>
          </p:cNvSpPr>
          <p:nvPr/>
        </p:nvSpPr>
        <p:spPr bwMode="auto">
          <a:xfrm>
            <a:off x="523272" y="3388360"/>
            <a:ext cx="813593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algn="just">
              <a:spcAft>
                <a:spcPts val="800"/>
              </a:spcAft>
              <a:defRPr/>
            </a:pPr>
            <a:r>
              <a:rPr lang="en-US" sz="2000" dirty="0" smtClean="0">
                <a:solidFill>
                  <a:schemeClr val="accent1">
                    <a:lumMod val="50000"/>
                  </a:schemeClr>
                </a:solidFill>
                <a:latin typeface="+mn-lt"/>
              </a:rPr>
              <a:t>Under the “Monitoring </a:t>
            </a:r>
            <a:r>
              <a:rPr lang="en-US" sz="2000" dirty="0">
                <a:solidFill>
                  <a:schemeClr val="accent1">
                    <a:lumMod val="50000"/>
                  </a:schemeClr>
                </a:solidFill>
                <a:latin typeface="+mn-lt"/>
              </a:rPr>
              <a:t>and Information System for Black Sea” project</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 BPI Co. cooperates with Nikola </a:t>
            </a:r>
            <a:r>
              <a:rPr lang="en-US" altLang="bg-BG" sz="2000" dirty="0" err="1" smtClean="0">
                <a:solidFill>
                  <a:schemeClr val="accent1">
                    <a:lumMod val="50000"/>
                  </a:schemeClr>
                </a:solidFill>
                <a:latin typeface="+mn-lt"/>
                <a:ea typeface="Calibri" panose="020F0502020204030204" pitchFamily="34" charset="0"/>
                <a:cs typeface="Times New Roman" panose="02020603050405020304" pitchFamily="18" charset="0"/>
              </a:rPr>
              <a:t>Vaptsarov</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 Naval Academy, providing data for validation of </a:t>
            </a:r>
            <a:r>
              <a:rPr lang="en-US" altLang="bg-BG" sz="2000" dirty="0" err="1" smtClean="0">
                <a:solidFill>
                  <a:schemeClr val="accent1">
                    <a:lumMod val="50000"/>
                  </a:schemeClr>
                </a:solidFill>
                <a:latin typeface="+mn-lt"/>
                <a:ea typeface="Calibri" panose="020F0502020204030204" pitchFamily="34" charset="0"/>
                <a:cs typeface="Times New Roman" panose="02020603050405020304" pitchFamily="18" charset="0"/>
              </a:rPr>
              <a:t>IMDatE</a:t>
            </a: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 satellite information:</a:t>
            </a:r>
          </a:p>
          <a:p>
            <a:pPr algn="just">
              <a:spcAft>
                <a:spcPts val="800"/>
              </a:spcAft>
              <a:buFont typeface="Arial" panose="020B0604020202020204" pitchFamily="34" charset="0"/>
              <a:buChar char="•"/>
              <a:defRPr/>
            </a:pP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AIS data</a:t>
            </a:r>
          </a:p>
          <a:p>
            <a:pPr algn="just">
              <a:spcAft>
                <a:spcPts val="800"/>
              </a:spcAft>
              <a:buFont typeface="Arial" panose="020B0604020202020204" pitchFamily="34" charset="0"/>
              <a:buChar char="•"/>
              <a:defRPr/>
            </a:pP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Navigational target data</a:t>
            </a:r>
          </a:p>
          <a:p>
            <a:pPr algn="just">
              <a:spcAft>
                <a:spcPts val="800"/>
              </a:spcAft>
              <a:buFont typeface="Arial" panose="020B0604020202020204" pitchFamily="34" charset="0"/>
              <a:buChar char="•"/>
              <a:defRPr/>
            </a:pP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Navigational radar picture</a:t>
            </a:r>
          </a:p>
          <a:p>
            <a:pPr algn="just">
              <a:spcAft>
                <a:spcPts val="800"/>
              </a:spcAft>
              <a:buFont typeface="Arial" panose="020B0604020202020204" pitchFamily="34" charset="0"/>
              <a:buChar char="•"/>
              <a:defRPr/>
            </a:pPr>
            <a:r>
              <a:rPr lang="en-US" altLang="bg-BG" sz="2000" dirty="0" smtClean="0">
                <a:solidFill>
                  <a:schemeClr val="accent1">
                    <a:lumMod val="50000"/>
                  </a:schemeClr>
                </a:solidFill>
                <a:latin typeface="+mn-lt"/>
                <a:ea typeface="Calibri" panose="020F0502020204030204" pitchFamily="34" charset="0"/>
                <a:cs typeface="Times New Roman" panose="02020603050405020304" pitchFamily="18" charset="0"/>
              </a:rPr>
              <a:t>Navigational history</a:t>
            </a:r>
          </a:p>
        </p:txBody>
      </p:sp>
      <p:pic>
        <p:nvPicPr>
          <p:cNvPr id="10"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74887"/>
            <a:ext cx="9009008" cy="5262979"/>
          </a:xfrm>
          <a:prstGeom prst="rect">
            <a:avLst/>
          </a:prstGeom>
        </p:spPr>
        <p:txBody>
          <a:bodyPr wrap="square">
            <a:spAutoFit/>
          </a:bodyPr>
          <a:lstStyle/>
          <a:p>
            <a:pPr algn="ctr"/>
            <a:r>
              <a:rPr lang="en-US" sz="2800" b="1" dirty="0" smtClean="0">
                <a:solidFill>
                  <a:schemeClr val="accent1">
                    <a:lumMod val="50000"/>
                  </a:schemeClr>
                </a:solidFill>
                <a:effectLst>
                  <a:outerShdw blurRad="38100" dist="38100" dir="2700000" algn="tl">
                    <a:srgbClr val="000000">
                      <a:alpha val="43137"/>
                    </a:srgbClr>
                  </a:outerShdw>
                </a:effectLst>
                <a:latin typeface="+mn-lt"/>
              </a:rPr>
              <a:t>PARTNERSHIP WITH </a:t>
            </a:r>
            <a:r>
              <a:rPr lang="en-US" altLang="bg-BG" sz="2800" b="1" dirty="0" smtClean="0">
                <a:solidFill>
                  <a:schemeClr val="accent1">
                    <a:lumMod val="50000"/>
                  </a:schemeClr>
                </a:solidFill>
                <a:effectLst>
                  <a:outerShdw blurRad="38100" dist="38100" dir="2700000" algn="tl">
                    <a:srgbClr val="000000">
                      <a:alpha val="43137"/>
                    </a:srgbClr>
                  </a:outerShdw>
                </a:effectLst>
                <a:latin typeface="+mn-lt"/>
                <a:ea typeface="Calibri" panose="020F0502020204030204" pitchFamily="34" charset="0"/>
                <a:cs typeface="Times New Roman" panose="02020603050405020304" pitchFamily="18" charset="0"/>
              </a:rPr>
              <a:t>NIKOLA VAPTSAROV </a:t>
            </a:r>
          </a:p>
          <a:p>
            <a:pPr algn="ctr"/>
            <a:r>
              <a:rPr lang="en-US" altLang="bg-BG" sz="2800" b="1" dirty="0" smtClean="0">
                <a:solidFill>
                  <a:schemeClr val="accent1">
                    <a:lumMod val="50000"/>
                  </a:schemeClr>
                </a:solidFill>
                <a:effectLst>
                  <a:outerShdw blurRad="38100" dist="38100" dir="2700000" algn="tl">
                    <a:srgbClr val="000000">
                      <a:alpha val="43137"/>
                    </a:srgbClr>
                  </a:outerShdw>
                </a:effectLst>
                <a:latin typeface="+mn-lt"/>
                <a:ea typeface="Calibri" panose="020F0502020204030204" pitchFamily="34" charset="0"/>
                <a:cs typeface="Times New Roman" panose="02020603050405020304" pitchFamily="18" charset="0"/>
              </a:rPr>
              <a:t>NAVAL ACADEMY IN OTHER AREA:</a:t>
            </a:r>
            <a:endParaRPr lang="en-US" sz="2800" b="1" dirty="0" smtClean="0">
              <a:solidFill>
                <a:schemeClr val="accent1">
                  <a:lumMod val="50000"/>
                </a:schemeClr>
              </a:solidFill>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000" dirty="0" smtClean="0">
                <a:solidFill>
                  <a:schemeClr val="accent1">
                    <a:lumMod val="50000"/>
                  </a:schemeClr>
                </a:solidFill>
                <a:latin typeface="+mn-lt"/>
              </a:rPr>
              <a:t>Education of maritime personnel with programs including subjects, focused on VTS training, and VTS operative service organization;</a:t>
            </a:r>
            <a:endParaRPr lang="en-US" sz="2000" dirty="0">
              <a:solidFill>
                <a:schemeClr val="accent1">
                  <a:lumMod val="50000"/>
                </a:schemeClr>
              </a:solidFill>
              <a:latin typeface="+mn-lt"/>
            </a:endParaRPr>
          </a:p>
          <a:p>
            <a:endParaRPr lang="en-US" sz="2000" dirty="0" smtClean="0">
              <a:solidFill>
                <a:schemeClr val="accent1">
                  <a:lumMod val="50000"/>
                </a:schemeClr>
              </a:solidFill>
              <a:latin typeface="+mn-lt"/>
            </a:endParaRPr>
          </a:p>
          <a:p>
            <a:pPr marL="342900" indent="-342900">
              <a:buFont typeface="Arial" panose="020B0604020202020204" pitchFamily="34" charset="0"/>
              <a:buChar char="•"/>
            </a:pPr>
            <a:r>
              <a:rPr lang="en-US" sz="2000" dirty="0" smtClean="0">
                <a:solidFill>
                  <a:schemeClr val="accent1">
                    <a:lumMod val="50000"/>
                  </a:schemeClr>
                </a:solidFill>
                <a:latin typeface="+mn-lt"/>
              </a:rPr>
              <a:t>Postgraduate qualification of VTS personnel under IALA</a:t>
            </a:r>
            <a:r>
              <a:rPr lang="en-US" sz="2000" dirty="0">
                <a:solidFill>
                  <a:schemeClr val="accent1">
                    <a:lumMod val="50000"/>
                  </a:schemeClr>
                </a:solidFill>
                <a:latin typeface="+mn-lt"/>
              </a:rPr>
              <a:t> Recommendation</a:t>
            </a:r>
            <a:r>
              <a:rPr lang="en-US" sz="2000" dirty="0" smtClean="0">
                <a:solidFill>
                  <a:schemeClr val="accent1">
                    <a:lumMod val="50000"/>
                  </a:schemeClr>
                </a:solidFill>
                <a:latin typeface="+mn-lt"/>
              </a:rPr>
              <a:t> and V.103/1-4 Model courses;</a:t>
            </a:r>
            <a:endParaRPr lang="en-US" sz="2000" dirty="0">
              <a:solidFill>
                <a:schemeClr val="accent1">
                  <a:lumMod val="50000"/>
                </a:schemeClr>
              </a:solidFill>
              <a:latin typeface="+mn-lt"/>
            </a:endParaRPr>
          </a:p>
          <a:p>
            <a:endParaRPr lang="bg-BG" sz="2000" dirty="0" smtClean="0">
              <a:solidFill>
                <a:schemeClr val="accent1">
                  <a:lumMod val="50000"/>
                </a:schemeClr>
              </a:solidFill>
              <a:latin typeface="+mn-lt"/>
            </a:endParaRPr>
          </a:p>
          <a:p>
            <a:pPr marL="342900" indent="-342900">
              <a:buFont typeface="Arial" panose="020B0604020202020204" pitchFamily="34" charset="0"/>
              <a:buChar char="•"/>
            </a:pPr>
            <a:r>
              <a:rPr lang="en-US" sz="2000" dirty="0" smtClean="0">
                <a:solidFill>
                  <a:schemeClr val="accent1">
                    <a:lumMod val="50000"/>
                  </a:schemeClr>
                </a:solidFill>
                <a:latin typeface="+mn-lt"/>
              </a:rPr>
              <a:t>Maintaining the qualification of VTS personnel;</a:t>
            </a:r>
            <a:endParaRPr lang="en-US" sz="2000" dirty="0">
              <a:solidFill>
                <a:schemeClr val="accent1">
                  <a:lumMod val="50000"/>
                </a:schemeClr>
              </a:solidFill>
              <a:latin typeface="+mn-lt"/>
            </a:endParaRPr>
          </a:p>
          <a:p>
            <a:endParaRPr lang="en-US" sz="2000" dirty="0" smtClean="0">
              <a:solidFill>
                <a:schemeClr val="accent1">
                  <a:lumMod val="50000"/>
                </a:schemeClr>
              </a:solidFill>
              <a:latin typeface="+mn-lt"/>
            </a:endParaRPr>
          </a:p>
          <a:p>
            <a:pPr marL="342900" indent="-342900">
              <a:buFont typeface="Arial" panose="020B0604020202020204" pitchFamily="34" charset="0"/>
              <a:buChar char="•"/>
            </a:pPr>
            <a:r>
              <a:rPr lang="en-US" sz="2000" dirty="0" smtClean="0">
                <a:solidFill>
                  <a:schemeClr val="accent1">
                    <a:lumMod val="50000"/>
                  </a:schemeClr>
                </a:solidFill>
                <a:latin typeface="+mn-lt"/>
              </a:rPr>
              <a:t>Scientific research projects in the area of vessel traffic management and organization of navigation, such as the undergoing:</a:t>
            </a:r>
          </a:p>
          <a:p>
            <a:endParaRPr lang="en-US" sz="2000" dirty="0" smtClean="0">
              <a:solidFill>
                <a:schemeClr val="accent1">
                  <a:lumMod val="50000"/>
                </a:schemeClr>
              </a:solidFill>
              <a:latin typeface="+mn-lt"/>
            </a:endParaRPr>
          </a:p>
          <a:p>
            <a:pPr marL="800100" lvl="1" indent="-342900">
              <a:buFont typeface="Courier New" panose="02070309020205020404" pitchFamily="49" charset="0"/>
              <a:buChar char="o"/>
            </a:pPr>
            <a:r>
              <a:rPr lang="en-US" sz="2000" dirty="0" smtClean="0">
                <a:solidFill>
                  <a:schemeClr val="accent1">
                    <a:lumMod val="50000"/>
                  </a:schemeClr>
                </a:solidFill>
                <a:latin typeface="+mn-lt"/>
              </a:rPr>
              <a:t>"</a:t>
            </a:r>
            <a:r>
              <a:rPr lang="en-US" sz="2000" dirty="0">
                <a:solidFill>
                  <a:schemeClr val="accent1">
                    <a:lumMod val="50000"/>
                  </a:schemeClr>
                </a:solidFill>
                <a:latin typeface="+mn-lt"/>
              </a:rPr>
              <a:t>Exploration of the possibilities for increasing the effectiveness and safety of maneuvers, risk assessment and reduction of the unplanned stay of ships in Bulgarian </a:t>
            </a:r>
            <a:r>
              <a:rPr lang="en-US" sz="2000" dirty="0" smtClean="0">
                <a:solidFill>
                  <a:schemeClr val="accent1">
                    <a:lumMod val="50000"/>
                  </a:schemeClr>
                </a:solidFill>
                <a:latin typeface="+mn-lt"/>
              </a:rPr>
              <a:t>seaports“ project.</a:t>
            </a:r>
            <a:endParaRPr lang="bg-BG" sz="2000" dirty="0">
              <a:solidFill>
                <a:schemeClr val="accent1">
                  <a:lumMod val="50000"/>
                </a:schemeClr>
              </a:solidFill>
              <a:latin typeface="+mn-lt"/>
            </a:endParaRPr>
          </a:p>
        </p:txBody>
      </p:sp>
      <p:pic>
        <p:nvPicPr>
          <p:cNvPr id="5"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extLst>
      <p:ext uri="{BB962C8B-B14F-4D97-AF65-F5344CB8AC3E}">
        <p14:creationId xmlns:p14="http://schemas.microsoft.com/office/powerpoint/2010/main" val="819343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83968" y="988567"/>
            <a:ext cx="4752528" cy="5016758"/>
          </a:xfrm>
          <a:prstGeom prst="rect">
            <a:avLst/>
          </a:prstGeom>
          <a:noFill/>
          <a:ln>
            <a:noFill/>
          </a:ln>
        </p:spPr>
        <p:txBody>
          <a:bodyPr wrap="square">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VTMIS – ACTUAL </a:t>
            </a:r>
            <a:r>
              <a:rPr lang="en-US" sz="2800" b="1" dirty="0" smtClean="0">
                <a:solidFill>
                  <a:schemeClr val="accent1">
                    <a:lumMod val="50000"/>
                  </a:schemeClr>
                </a:solidFill>
                <a:effectLst>
                  <a:outerShdw blurRad="38100" dist="38100" dir="2700000" algn="tl">
                    <a:srgbClr val="000000">
                      <a:alpha val="43137"/>
                    </a:srgbClr>
                  </a:outerShdw>
                </a:effectLst>
                <a:latin typeface="+mn-lt"/>
              </a:rPr>
              <a:t>SITUATION:</a:t>
            </a:r>
            <a:endParaRPr lang="bg-BG" sz="2800" b="1" dirty="0" smtClean="0">
              <a:solidFill>
                <a:schemeClr val="accent1">
                  <a:lumMod val="50000"/>
                </a:schemeClr>
              </a:solidFill>
              <a:effectLst>
                <a:outerShdw blurRad="38100" dist="38100" dir="2700000" algn="tl">
                  <a:srgbClr val="000000">
                    <a:alpha val="43137"/>
                  </a:srgbClr>
                </a:outerShdw>
              </a:effectLst>
              <a:latin typeface="+mn-lt"/>
            </a:endParaRPr>
          </a:p>
          <a:p>
            <a:pPr algn="ctr">
              <a:defRPr/>
            </a:pPr>
            <a:endParaRPr lang="en-US" sz="1200" b="1" dirty="0" smtClean="0">
              <a:solidFill>
                <a:schemeClr val="accent1">
                  <a:lumMod val="50000"/>
                </a:schemeClr>
              </a:solidFill>
              <a:effectLst>
                <a:outerShdw blurRad="38100" dist="38100" dir="2700000" algn="tl">
                  <a:srgbClr val="000000">
                    <a:alpha val="43137"/>
                  </a:srgbClr>
                </a:outerShdw>
              </a:effectLst>
              <a:latin typeface="+mn-lt"/>
            </a:endParaRPr>
          </a:p>
          <a:p>
            <a:pPr algn="ctr">
              <a:defRPr/>
            </a:pPr>
            <a:r>
              <a:rPr lang="en-US" sz="2400" dirty="0" smtClean="0">
                <a:solidFill>
                  <a:schemeClr val="accent1">
                    <a:lumMod val="50000"/>
                  </a:schemeClr>
                </a:solidFill>
                <a:latin typeface="+mn-lt"/>
              </a:rPr>
              <a:t>AN </a:t>
            </a:r>
            <a:r>
              <a:rPr lang="en-US" sz="2400" dirty="0">
                <a:solidFill>
                  <a:schemeClr val="accent1">
                    <a:lumMod val="50000"/>
                  </a:schemeClr>
                </a:solidFill>
                <a:latin typeface="+mn-lt"/>
              </a:rPr>
              <a:t>INTEGRATED SYSTEM </a:t>
            </a:r>
            <a:endParaRPr lang="en-US" sz="2400" dirty="0" smtClean="0">
              <a:solidFill>
                <a:schemeClr val="accent1">
                  <a:lumMod val="50000"/>
                </a:schemeClr>
              </a:solidFill>
              <a:latin typeface="+mn-lt"/>
            </a:endParaRPr>
          </a:p>
          <a:p>
            <a:pPr algn="ctr">
              <a:defRPr/>
            </a:pPr>
            <a:r>
              <a:rPr lang="en-US" sz="2400" dirty="0" smtClean="0">
                <a:solidFill>
                  <a:schemeClr val="accent1">
                    <a:lumMod val="50000"/>
                  </a:schemeClr>
                </a:solidFill>
                <a:latin typeface="+mn-lt"/>
              </a:rPr>
              <a:t>WITH </a:t>
            </a:r>
            <a:r>
              <a:rPr lang="en-US" sz="2400" dirty="0">
                <a:solidFill>
                  <a:schemeClr val="accent1">
                    <a:lumMod val="50000"/>
                  </a:schemeClr>
                </a:solidFill>
                <a:latin typeface="+mn-lt"/>
              </a:rPr>
              <a:t>IMPROVED </a:t>
            </a:r>
            <a:endParaRPr lang="en-US" sz="2400" dirty="0" smtClean="0">
              <a:solidFill>
                <a:schemeClr val="accent1">
                  <a:lumMod val="50000"/>
                </a:schemeClr>
              </a:solidFill>
              <a:latin typeface="+mn-lt"/>
            </a:endParaRPr>
          </a:p>
          <a:p>
            <a:pPr algn="ctr">
              <a:defRPr/>
            </a:pPr>
            <a:r>
              <a:rPr lang="en-US" sz="2400" dirty="0" smtClean="0">
                <a:solidFill>
                  <a:schemeClr val="accent1">
                    <a:lumMod val="50000"/>
                  </a:schemeClr>
                </a:solidFill>
                <a:latin typeface="+mn-lt"/>
              </a:rPr>
              <a:t>CAPABILITIES FOR:</a:t>
            </a:r>
          </a:p>
          <a:p>
            <a:pPr marL="342900" lvl="0" indent="-342900">
              <a:buFont typeface="Arial" panose="020B0604020202020204" pitchFamily="34" charset="0"/>
              <a:buChar char="•"/>
            </a:pPr>
            <a:r>
              <a:rPr lang="en-US" sz="2000" dirty="0" smtClean="0">
                <a:solidFill>
                  <a:schemeClr val="accent1">
                    <a:lumMod val="50000"/>
                  </a:schemeClr>
                </a:solidFill>
                <a:latin typeface="+mn-lt"/>
              </a:rPr>
              <a:t>Vessel </a:t>
            </a:r>
            <a:r>
              <a:rPr lang="en-US" sz="2000" dirty="0">
                <a:solidFill>
                  <a:schemeClr val="accent1">
                    <a:lumMod val="50000"/>
                  </a:schemeClr>
                </a:solidFill>
                <a:latin typeface="+mn-lt"/>
              </a:rPr>
              <a:t>traffic monitoring and organization;</a:t>
            </a:r>
            <a:endParaRPr lang="en-GB" sz="2000" dirty="0">
              <a:solidFill>
                <a:schemeClr val="accent1">
                  <a:lumMod val="50000"/>
                </a:schemeClr>
              </a:solidFill>
              <a:latin typeface="+mn-lt"/>
            </a:endParaRPr>
          </a:p>
          <a:p>
            <a:pPr marL="342900" lvl="0" indent="-342900">
              <a:buFont typeface="Arial" panose="020B0604020202020204" pitchFamily="34" charset="0"/>
              <a:buChar char="•"/>
            </a:pPr>
            <a:r>
              <a:rPr lang="en-US" sz="2000" dirty="0">
                <a:solidFill>
                  <a:schemeClr val="accent1">
                    <a:lumMod val="50000"/>
                  </a:schemeClr>
                </a:solidFill>
                <a:latin typeface="+mn-lt"/>
              </a:rPr>
              <a:t>Ship to shore communication and  information services;</a:t>
            </a:r>
            <a:endParaRPr lang="en-GB" sz="2000" dirty="0">
              <a:solidFill>
                <a:schemeClr val="accent1">
                  <a:lumMod val="50000"/>
                </a:schemeClr>
              </a:solidFill>
              <a:latin typeface="+mn-lt"/>
            </a:endParaRPr>
          </a:p>
          <a:p>
            <a:pPr marL="342900" lvl="0" indent="-342900">
              <a:buFont typeface="Arial" panose="020B0604020202020204" pitchFamily="34" charset="0"/>
              <a:buChar char="•"/>
            </a:pPr>
            <a:r>
              <a:rPr lang="en-US" sz="2000" dirty="0">
                <a:solidFill>
                  <a:schemeClr val="accent1">
                    <a:lumMod val="50000"/>
                  </a:schemeClr>
                </a:solidFill>
                <a:latin typeface="+mn-lt"/>
              </a:rPr>
              <a:t>Electronic </a:t>
            </a:r>
            <a:r>
              <a:rPr lang="en-US" sz="2000" dirty="0" err="1">
                <a:solidFill>
                  <a:schemeClr val="accent1">
                    <a:lumMod val="50000"/>
                  </a:schemeClr>
                </a:solidFill>
                <a:latin typeface="+mn-lt"/>
              </a:rPr>
              <a:t>processment</a:t>
            </a:r>
            <a:r>
              <a:rPr lang="en-US" sz="2000" dirty="0">
                <a:solidFill>
                  <a:schemeClr val="accent1">
                    <a:lumMod val="50000"/>
                  </a:schemeClr>
                </a:solidFill>
                <a:latin typeface="+mn-lt"/>
              </a:rPr>
              <a:t> of ship documents;</a:t>
            </a:r>
            <a:endParaRPr lang="en-GB" sz="2000" dirty="0">
              <a:solidFill>
                <a:schemeClr val="accent1">
                  <a:lumMod val="50000"/>
                </a:schemeClr>
              </a:solidFill>
              <a:latin typeface="+mn-lt"/>
            </a:endParaRPr>
          </a:p>
          <a:p>
            <a:pPr marL="342900" lvl="0" indent="-342900">
              <a:buFont typeface="Arial" panose="020B0604020202020204" pitchFamily="34" charset="0"/>
              <a:buChar char="•"/>
            </a:pPr>
            <a:r>
              <a:rPr lang="en-US" sz="2000" dirty="0">
                <a:solidFill>
                  <a:schemeClr val="accent1">
                    <a:lumMod val="50000"/>
                  </a:schemeClr>
                </a:solidFill>
                <a:latin typeface="+mn-lt"/>
              </a:rPr>
              <a:t>Automatic </a:t>
            </a:r>
            <a:r>
              <a:rPr lang="en-US" sz="2000" dirty="0" err="1">
                <a:solidFill>
                  <a:schemeClr val="accent1">
                    <a:lumMod val="50000"/>
                  </a:schemeClr>
                </a:solidFill>
                <a:latin typeface="+mn-lt"/>
              </a:rPr>
              <a:t>processment</a:t>
            </a:r>
            <a:r>
              <a:rPr lang="en-US" sz="2000" dirty="0">
                <a:solidFill>
                  <a:schemeClr val="accent1">
                    <a:lumMod val="50000"/>
                  </a:schemeClr>
                </a:solidFill>
                <a:latin typeface="+mn-lt"/>
              </a:rPr>
              <a:t> of safety and environmental data to </a:t>
            </a:r>
            <a:r>
              <a:rPr lang="en-US" sz="2000" dirty="0" smtClean="0">
                <a:solidFill>
                  <a:schemeClr val="accent1">
                    <a:lumMod val="50000"/>
                  </a:schemeClr>
                </a:solidFill>
                <a:latin typeface="+mn-lt"/>
              </a:rPr>
              <a:t>European </a:t>
            </a:r>
            <a:r>
              <a:rPr lang="en-US" sz="2000" dirty="0">
                <a:solidFill>
                  <a:schemeClr val="accent1">
                    <a:lumMod val="50000"/>
                  </a:schemeClr>
                </a:solidFill>
                <a:latin typeface="+mn-lt"/>
              </a:rPr>
              <a:t>structures.</a:t>
            </a:r>
            <a:endParaRPr lang="en-GB" sz="2000" dirty="0">
              <a:solidFill>
                <a:schemeClr val="accent1">
                  <a:lumMod val="50000"/>
                </a:schemeClr>
              </a:solidFill>
              <a:latin typeface="+mn-lt"/>
            </a:endParaRPr>
          </a:p>
        </p:txBody>
      </p:sp>
      <p:pic>
        <p:nvPicPr>
          <p:cNvPr id="3174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235" y="988567"/>
            <a:ext cx="4107954" cy="5032721"/>
          </a:xfrm>
          <a:prstGeom prst="rect">
            <a:avLst/>
          </a:prstGeom>
          <a:noFill/>
          <a:ln w="9525">
            <a:solidFill>
              <a:srgbClr val="000000">
                <a:alpha val="98000"/>
              </a:srgbClr>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5" descr="default_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8287" y="1124744"/>
            <a:ext cx="8569325" cy="523220"/>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MAIN SERVICES PROVIDED BY THE VTMIS</a:t>
            </a:r>
          </a:p>
        </p:txBody>
      </p:sp>
      <p:sp>
        <p:nvSpPr>
          <p:cNvPr id="9" name="Text Placeholder 4"/>
          <p:cNvSpPr>
            <a:spLocks noGrp="1"/>
          </p:cNvSpPr>
          <p:nvPr>
            <p:ph type="body" idx="1"/>
          </p:nvPr>
        </p:nvSpPr>
        <p:spPr>
          <a:xfrm>
            <a:off x="190499" y="2060848"/>
            <a:ext cx="8724900" cy="4681537"/>
          </a:xfrm>
        </p:spPr>
        <p:txBody>
          <a:bodyPr>
            <a:noAutofit/>
          </a:bodyPr>
          <a:lstStyle/>
          <a:p>
            <a:pPr marL="416052" indent="-342900" fontAlgn="auto">
              <a:spcAft>
                <a:spcPts val="0"/>
              </a:spcAft>
              <a:buClrTx/>
              <a:buFont typeface="Arial" panose="020B0604020202020204" pitchFamily="34" charset="0"/>
              <a:buChar char="•"/>
              <a:defRPr/>
            </a:pPr>
            <a:r>
              <a:rPr lang="en-US" sz="2000" dirty="0" smtClean="0">
                <a:solidFill>
                  <a:schemeClr val="accent1">
                    <a:lumMod val="50000"/>
                  </a:schemeClr>
                </a:solidFill>
              </a:rPr>
              <a:t>Monitoring </a:t>
            </a:r>
            <a:r>
              <a:rPr lang="en-US" sz="2000" dirty="0">
                <a:solidFill>
                  <a:schemeClr val="accent1">
                    <a:lumMod val="50000"/>
                  </a:schemeClr>
                </a:solidFill>
              </a:rPr>
              <a:t>of </a:t>
            </a:r>
            <a:r>
              <a:rPr lang="en-US" sz="2000" dirty="0" smtClean="0">
                <a:solidFill>
                  <a:schemeClr val="accent1">
                    <a:lumMod val="50000"/>
                  </a:schemeClr>
                </a:solidFill>
              </a:rPr>
              <a:t>vessel traffic for coordination of </a:t>
            </a:r>
            <a:r>
              <a:rPr lang="en-US" sz="2000" dirty="0">
                <a:solidFill>
                  <a:schemeClr val="accent1">
                    <a:lumMod val="50000"/>
                  </a:schemeClr>
                </a:solidFill>
              </a:rPr>
              <a:t>the actions of ships, </a:t>
            </a:r>
            <a:endParaRPr lang="en-US" sz="2000" dirty="0" smtClean="0">
              <a:solidFill>
                <a:schemeClr val="accent1">
                  <a:lumMod val="50000"/>
                </a:schemeClr>
              </a:solidFill>
            </a:endParaRPr>
          </a:p>
          <a:p>
            <a:pPr marL="416052" indent="-342900" fontAlgn="auto">
              <a:spcAft>
                <a:spcPts val="0"/>
              </a:spcAft>
              <a:buClrTx/>
              <a:buFont typeface="Arial" panose="020B0604020202020204" pitchFamily="34" charset="0"/>
              <a:buChar char="•"/>
              <a:defRPr/>
            </a:pPr>
            <a:r>
              <a:rPr lang="en-US" sz="2000" dirty="0" smtClean="0">
                <a:solidFill>
                  <a:schemeClr val="accent1">
                    <a:lumMod val="50000"/>
                  </a:schemeClr>
                </a:solidFill>
              </a:rPr>
              <a:t>Management of </a:t>
            </a:r>
            <a:r>
              <a:rPr lang="en-US" sz="2000" dirty="0">
                <a:solidFill>
                  <a:schemeClr val="accent1">
                    <a:lumMod val="50000"/>
                  </a:schemeClr>
                </a:solidFill>
              </a:rPr>
              <a:t>ship traffic in </a:t>
            </a:r>
            <a:r>
              <a:rPr lang="en-US" sz="2000" dirty="0" smtClean="0">
                <a:solidFill>
                  <a:schemeClr val="accent1">
                    <a:lumMod val="50000"/>
                  </a:schemeClr>
                </a:solidFill>
              </a:rPr>
              <a:t>the designated </a:t>
            </a:r>
            <a:r>
              <a:rPr lang="en-US" sz="2000" dirty="0">
                <a:solidFill>
                  <a:schemeClr val="accent1">
                    <a:lumMod val="50000"/>
                  </a:schemeClr>
                </a:solidFill>
              </a:rPr>
              <a:t>areas,</a:t>
            </a:r>
            <a:endParaRPr lang="en-US" sz="2000" dirty="0" smtClean="0">
              <a:solidFill>
                <a:schemeClr val="accent1">
                  <a:lumMod val="50000"/>
                </a:schemeClr>
              </a:solidFill>
            </a:endParaRPr>
          </a:p>
          <a:p>
            <a:pPr marL="416052" indent="-342900" fontAlgn="auto">
              <a:spcAft>
                <a:spcPts val="0"/>
              </a:spcAft>
              <a:buClrTx/>
              <a:buFont typeface="Arial" panose="020B0604020202020204" pitchFamily="34" charset="0"/>
              <a:buChar char="•"/>
              <a:defRPr/>
            </a:pPr>
            <a:r>
              <a:rPr lang="en-US" sz="2000" dirty="0">
                <a:solidFill>
                  <a:schemeClr val="accent1">
                    <a:lumMod val="50000"/>
                  </a:schemeClr>
                </a:solidFill>
              </a:rPr>
              <a:t>Enhanced monitoring of vessels which pose a danger to navigation, the protection of human life at sea and the environment, </a:t>
            </a:r>
            <a:endParaRPr lang="en-US" sz="2000" dirty="0" smtClean="0">
              <a:solidFill>
                <a:schemeClr val="accent1">
                  <a:lumMod val="50000"/>
                </a:schemeClr>
              </a:solidFill>
            </a:endParaRPr>
          </a:p>
          <a:p>
            <a:pPr marL="416052" indent="-342900" fontAlgn="auto">
              <a:spcAft>
                <a:spcPts val="0"/>
              </a:spcAft>
              <a:buClrTx/>
              <a:buFont typeface="Arial" panose="020B0604020202020204" pitchFamily="34" charset="0"/>
              <a:buChar char="•"/>
              <a:defRPr/>
            </a:pPr>
            <a:r>
              <a:rPr lang="en-US" sz="2000" dirty="0">
                <a:solidFill>
                  <a:schemeClr val="accent1">
                    <a:lumMod val="50000"/>
                  </a:schemeClr>
                </a:solidFill>
              </a:rPr>
              <a:t>Collecting, storing and providing </a:t>
            </a:r>
            <a:r>
              <a:rPr lang="en-US" sz="2000" dirty="0" smtClean="0">
                <a:solidFill>
                  <a:schemeClr val="accent1">
                    <a:lumMod val="50000"/>
                  </a:schemeClr>
                </a:solidFill>
              </a:rPr>
              <a:t>information (navigational, meteorological, legal etc.)</a:t>
            </a:r>
          </a:p>
          <a:p>
            <a:pPr marL="416052" indent="-342900" fontAlgn="auto">
              <a:spcAft>
                <a:spcPts val="0"/>
              </a:spcAft>
              <a:buClrTx/>
              <a:buFont typeface="Arial" panose="020B0604020202020204" pitchFamily="34" charset="0"/>
              <a:buChar char="•"/>
              <a:defRPr/>
            </a:pPr>
            <a:r>
              <a:rPr lang="en-US" sz="2000" dirty="0">
                <a:solidFill>
                  <a:schemeClr val="accent1">
                    <a:lumMod val="50000"/>
                  </a:schemeClr>
                </a:solidFill>
              </a:rPr>
              <a:t>Dissemination of maritime safety </a:t>
            </a:r>
            <a:r>
              <a:rPr lang="en-US" sz="2000" dirty="0" smtClean="0">
                <a:solidFill>
                  <a:schemeClr val="accent1">
                    <a:lumMod val="50000"/>
                  </a:schemeClr>
                </a:solidFill>
              </a:rPr>
              <a:t>information,</a:t>
            </a:r>
          </a:p>
          <a:p>
            <a:pPr marL="416052" indent="-342900" fontAlgn="auto">
              <a:spcAft>
                <a:spcPts val="0"/>
              </a:spcAft>
              <a:buClrTx/>
              <a:buFont typeface="Arial" panose="020B0604020202020204" pitchFamily="34" charset="0"/>
              <a:buChar char="•"/>
              <a:defRPr/>
            </a:pPr>
            <a:r>
              <a:rPr lang="en-US" sz="2000" dirty="0" smtClean="0">
                <a:solidFill>
                  <a:schemeClr val="accent1">
                    <a:lumMod val="50000"/>
                  </a:schemeClr>
                </a:solidFill>
              </a:rPr>
              <a:t>Provision of </a:t>
            </a:r>
            <a:r>
              <a:rPr lang="en-US" sz="2000" dirty="0">
                <a:solidFill>
                  <a:schemeClr val="accent1">
                    <a:lumMod val="50000"/>
                  </a:schemeClr>
                </a:solidFill>
              </a:rPr>
              <a:t>communication between ship and shore </a:t>
            </a:r>
            <a:r>
              <a:rPr lang="en-US" sz="2000" dirty="0" smtClean="0">
                <a:solidFill>
                  <a:schemeClr val="accent1">
                    <a:lumMod val="50000"/>
                  </a:schemeClr>
                </a:solidFill>
              </a:rPr>
              <a:t>services,</a:t>
            </a:r>
          </a:p>
          <a:p>
            <a:pPr marL="416052" indent="-342900" fontAlgn="auto">
              <a:spcAft>
                <a:spcPts val="0"/>
              </a:spcAft>
              <a:buClrTx/>
              <a:buFont typeface="Arial" panose="020B0604020202020204" pitchFamily="34" charset="0"/>
              <a:buChar char="•"/>
              <a:defRPr/>
            </a:pPr>
            <a:r>
              <a:rPr lang="en-US" sz="2000" dirty="0" smtClean="0">
                <a:solidFill>
                  <a:schemeClr val="accent1">
                    <a:lumMod val="50000"/>
                  </a:schemeClr>
                </a:solidFill>
              </a:rPr>
              <a:t>Provision of data exchange with </a:t>
            </a:r>
            <a:r>
              <a:rPr lang="en-US" sz="2000" dirty="0">
                <a:solidFill>
                  <a:schemeClr val="accent1">
                    <a:lumMod val="50000"/>
                  </a:schemeClr>
                </a:solidFill>
              </a:rPr>
              <a:t>European systems for maritime safety and </a:t>
            </a:r>
            <a:r>
              <a:rPr lang="en-US" sz="2000" dirty="0" smtClean="0">
                <a:solidFill>
                  <a:schemeClr val="accent1">
                    <a:lumMod val="50000"/>
                  </a:schemeClr>
                </a:solidFill>
              </a:rPr>
              <a:t>security.</a:t>
            </a:r>
          </a:p>
        </p:txBody>
      </p:sp>
      <p:pic>
        <p:nvPicPr>
          <p:cNvPr id="6"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154" y="907595"/>
            <a:ext cx="8569325" cy="523220"/>
          </a:xfrm>
          <a:prstGeom prst="rect">
            <a:avLst/>
          </a:prstGeom>
          <a:noFill/>
          <a:ln>
            <a:noFill/>
          </a:ln>
        </p:spPr>
        <p:txBody>
          <a:bodyPr>
            <a:spAutoFit/>
          </a:bodyPr>
          <a:lstStyle/>
          <a:p>
            <a:pPr algn="ctr">
              <a:defRPr/>
            </a:pPr>
            <a:r>
              <a:rPr lang="en-US" sz="2800" b="1" dirty="0">
                <a:solidFill>
                  <a:schemeClr val="bg2">
                    <a:lumMod val="50000"/>
                  </a:schemeClr>
                </a:solidFill>
                <a:effectLst>
                  <a:outerShdw blurRad="38100" dist="38100" dir="2700000" algn="tl">
                    <a:srgbClr val="000000">
                      <a:alpha val="43137"/>
                    </a:srgbClr>
                  </a:outerShdw>
                </a:effectLst>
                <a:latin typeface="+mn-lt"/>
              </a:rPr>
              <a:t>STRUCTURE OF THE VTMIS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6" y="1412563"/>
            <a:ext cx="8640960" cy="4608513"/>
          </a:xfrm>
          <a:prstGeom prst="rect">
            <a:avLst/>
          </a:prstGeom>
          <a:ln>
            <a:solidFill>
              <a:srgbClr val="000000"/>
            </a:solidFill>
          </a:ln>
        </p:spPr>
      </p:pic>
      <p:pic>
        <p:nvPicPr>
          <p:cNvPr id="6" name="Picture 15" descr="default_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6759" y="2348880"/>
            <a:ext cx="8710612" cy="3477875"/>
          </a:xfrm>
          <a:prstGeom prst="rect">
            <a:avLst/>
          </a:prstGeom>
        </p:spPr>
        <p:txBody>
          <a:bodyPr>
            <a:spAutoFit/>
          </a:bodyPr>
          <a:lstStyle/>
          <a:p>
            <a:pPr marL="342900" indent="-342900" algn="just" fontAlgn="auto">
              <a:spcBef>
                <a:spcPts val="0"/>
              </a:spcBef>
              <a:spcAft>
                <a:spcPts val="0"/>
              </a:spcAft>
              <a:buFont typeface="Arial" panose="020B0604020202020204" pitchFamily="34" charset="0"/>
              <a:buChar char="•"/>
              <a:defRPr/>
            </a:pPr>
            <a:r>
              <a:rPr lang="en-US" sz="2000" dirty="0">
                <a:solidFill>
                  <a:schemeClr val="accent1">
                    <a:lumMod val="50000"/>
                  </a:schemeClr>
                </a:solidFill>
                <a:latin typeface="+mn-lt"/>
              </a:rPr>
              <a:t>According to the regulations of European Directive 2010/65EU MSW serves as a "single point of contact" for information sharing. Individual data elements should only be submitted once. Data transmission in the MSW can be performed directly by businesses, government agencies or trusted third parties (</a:t>
            </a:r>
            <a:r>
              <a:rPr lang="en-US" sz="2000" dirty="0" err="1">
                <a:solidFill>
                  <a:schemeClr val="accent1">
                    <a:lumMod val="50000"/>
                  </a:schemeClr>
                </a:solidFill>
                <a:latin typeface="+mn-lt"/>
              </a:rPr>
              <a:t>eg</a:t>
            </a:r>
            <a:r>
              <a:rPr lang="en-US" sz="2000" dirty="0">
                <a:solidFill>
                  <a:schemeClr val="accent1">
                    <a:lumMod val="50000"/>
                  </a:schemeClr>
                </a:solidFill>
                <a:latin typeface="+mn-lt"/>
              </a:rPr>
              <a:t>. ship agents) by user interface.</a:t>
            </a:r>
          </a:p>
          <a:p>
            <a:pPr marL="342900" indent="-342900" algn="just" fontAlgn="auto">
              <a:spcBef>
                <a:spcPts val="0"/>
              </a:spcBef>
              <a:spcAft>
                <a:spcPts val="0"/>
              </a:spcAft>
              <a:buFont typeface="Arial" panose="020B0604020202020204" pitchFamily="34" charset="0"/>
              <a:buChar char="•"/>
              <a:defRPr/>
            </a:pPr>
            <a:r>
              <a:rPr lang="en-US" sz="2000" dirty="0" smtClean="0">
                <a:solidFill>
                  <a:schemeClr val="accent1">
                    <a:lumMod val="50000"/>
                  </a:schemeClr>
                </a:solidFill>
                <a:latin typeface="+mn-lt"/>
              </a:rPr>
              <a:t>MSW </a:t>
            </a:r>
            <a:r>
              <a:rPr lang="en-US" sz="2000" dirty="0">
                <a:solidFill>
                  <a:schemeClr val="accent1">
                    <a:lumMod val="50000"/>
                  </a:schemeClr>
                </a:solidFill>
                <a:latin typeface="+mn-lt"/>
              </a:rPr>
              <a:t>Bulgaria consists of two port office with operator workstations respectively in </a:t>
            </a:r>
            <a:r>
              <a:rPr lang="en-US" sz="2000" dirty="0" err="1">
                <a:solidFill>
                  <a:schemeClr val="accent1">
                    <a:lumMod val="50000"/>
                  </a:schemeClr>
                </a:solidFill>
                <a:latin typeface="+mn-lt"/>
              </a:rPr>
              <a:t>Burgas</a:t>
            </a:r>
            <a:r>
              <a:rPr lang="en-US" sz="2000" dirty="0">
                <a:solidFill>
                  <a:schemeClr val="accent1">
                    <a:lumMod val="50000"/>
                  </a:schemeClr>
                </a:solidFill>
                <a:latin typeface="+mn-lt"/>
              </a:rPr>
              <a:t> and Varna</a:t>
            </a:r>
          </a:p>
          <a:p>
            <a:pPr marL="342900" indent="-342900" algn="just" fontAlgn="auto">
              <a:spcBef>
                <a:spcPts val="0"/>
              </a:spcBef>
              <a:spcAft>
                <a:spcPts val="0"/>
              </a:spcAft>
              <a:buFont typeface="Arial" panose="020B0604020202020204" pitchFamily="34" charset="0"/>
              <a:buChar char="•"/>
              <a:defRPr/>
            </a:pPr>
            <a:r>
              <a:rPr lang="en-US" sz="2000" dirty="0" smtClean="0">
                <a:solidFill>
                  <a:schemeClr val="accent1">
                    <a:lumMod val="50000"/>
                  </a:schemeClr>
                </a:solidFill>
                <a:latin typeface="+mn-lt"/>
              </a:rPr>
              <a:t>Both </a:t>
            </a:r>
            <a:r>
              <a:rPr lang="en-US" sz="2000" dirty="0">
                <a:solidFill>
                  <a:schemeClr val="accent1">
                    <a:lumMod val="50000"/>
                  </a:schemeClr>
                </a:solidFill>
                <a:latin typeface="+mn-lt"/>
              </a:rPr>
              <a:t>port offices carry out administrative services for information and have redundant functions relative to one another. </a:t>
            </a:r>
          </a:p>
          <a:p>
            <a:pPr marL="342900" indent="-342900" algn="just" fontAlgn="auto">
              <a:spcBef>
                <a:spcPts val="0"/>
              </a:spcBef>
              <a:spcAft>
                <a:spcPts val="0"/>
              </a:spcAft>
              <a:buFont typeface="Arial" panose="020B0604020202020204" pitchFamily="34" charset="0"/>
              <a:buChar char="•"/>
              <a:defRPr/>
            </a:pPr>
            <a:r>
              <a:rPr lang="en-US" sz="2000" dirty="0" smtClean="0">
                <a:solidFill>
                  <a:schemeClr val="accent1">
                    <a:lumMod val="50000"/>
                  </a:schemeClr>
                </a:solidFill>
                <a:latin typeface="+mn-lt"/>
              </a:rPr>
              <a:t>International </a:t>
            </a:r>
            <a:r>
              <a:rPr lang="en-US" sz="2000" dirty="0">
                <a:solidFill>
                  <a:schemeClr val="accent1">
                    <a:lumMod val="50000"/>
                  </a:schemeClr>
                </a:solidFill>
                <a:latin typeface="+mn-lt"/>
              </a:rPr>
              <a:t>data exchange according to Directive 2010/65/EU is being carried out.</a:t>
            </a:r>
            <a:endParaRPr lang="bg-BG" sz="2000" dirty="0">
              <a:solidFill>
                <a:schemeClr val="accent1">
                  <a:lumMod val="50000"/>
                </a:schemeClr>
              </a:solidFill>
              <a:latin typeface="+mn-lt"/>
            </a:endParaRPr>
          </a:p>
        </p:txBody>
      </p:sp>
      <p:sp>
        <p:nvSpPr>
          <p:cNvPr id="6" name="Title 1"/>
          <p:cNvSpPr txBox="1">
            <a:spLocks/>
          </p:cNvSpPr>
          <p:nvPr/>
        </p:nvSpPr>
        <p:spPr bwMode="auto">
          <a:xfrm>
            <a:off x="103618" y="1012989"/>
            <a:ext cx="8856894" cy="1079508"/>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288" bIns="0" anchor="b">
            <a:scene3d>
              <a:camera prst="orthographicFront"/>
              <a:lightRig rig="freezing" dir="t">
                <a:rot lat="0" lon="0" rev="5640000"/>
              </a:lightRig>
            </a:scene3d>
            <a:sp3d prstMaterial="flat">
              <a:bevelT w="38100" h="38100"/>
              <a:contourClr>
                <a:schemeClr val="tx2"/>
              </a:contourClr>
            </a:sp3d>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eaLnBrk="1" fontAlgn="auto" hangingPunct="1">
              <a:spcAft>
                <a:spcPts val="0"/>
              </a:spcAft>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DEVELOPMENT OF MSW IN </a:t>
            </a:r>
            <a:r>
              <a:rPr lang="en-US" sz="2800" b="1" dirty="0">
                <a:solidFill>
                  <a:schemeClr val="accent1">
                    <a:lumMod val="50000"/>
                  </a:schemeClr>
                </a:solidFill>
                <a:effectLst>
                  <a:outerShdw blurRad="38100" dist="38100" dir="2700000" algn="tl">
                    <a:srgbClr val="000000">
                      <a:alpha val="43137"/>
                    </a:srgbClr>
                  </a:outerShdw>
                </a:effectLst>
                <a:latin typeface="+mn-lt"/>
              </a:rPr>
              <a:t>BULGARIA </a:t>
            </a:r>
            <a:r>
              <a:rPr lang="en-US" sz="2800" b="1" dirty="0" smtClean="0">
                <a:solidFill>
                  <a:schemeClr val="accent1">
                    <a:lumMod val="50000"/>
                  </a:schemeClr>
                </a:solidFill>
                <a:effectLst>
                  <a:outerShdw blurRad="38100" dist="38100" dir="2700000" algn="tl">
                    <a:srgbClr val="000000">
                      <a:alpha val="43137"/>
                    </a:srgbClr>
                  </a:outerShdw>
                </a:effectLst>
                <a:latin typeface="+mn-lt"/>
              </a:rPr>
              <a:t>– </a:t>
            </a:r>
          </a:p>
          <a:p>
            <a:pPr algn="ctr" eaLnBrk="1" fontAlgn="auto" hangingPunct="1">
              <a:spcAft>
                <a:spcPts val="0"/>
              </a:spcAft>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ACTUAL SITUATION</a:t>
            </a:r>
            <a:endParaRPr lang="bg-BG" sz="2800" b="1" dirty="0">
              <a:solidFill>
                <a:schemeClr val="accent1">
                  <a:lumMod val="50000"/>
                </a:schemeClr>
              </a:solidFill>
              <a:effectLst>
                <a:outerShdw blurRad="38100" dist="38100" dir="2700000" algn="tl">
                  <a:srgbClr val="000000">
                    <a:alpha val="43137"/>
                  </a:srgbClr>
                </a:outerShdw>
              </a:effectLst>
              <a:latin typeface="+mn-lt"/>
            </a:endParaRPr>
          </a:p>
        </p:txBody>
      </p:sp>
      <p:pic>
        <p:nvPicPr>
          <p:cNvPr id="7"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idx="4294967295"/>
          </p:nvPr>
        </p:nvSpPr>
        <p:spPr>
          <a:xfrm>
            <a:off x="287264" y="814423"/>
            <a:ext cx="8568630" cy="577189"/>
          </a:xfrm>
          <a:ln>
            <a:miter lim="800000"/>
            <a:headEnd/>
            <a:tailEnd/>
          </a:ln>
          <a:extLst/>
        </p:spPr>
        <p:txBody>
          <a:bodyPr tIns="0" rIns="18288">
            <a:noAutofit/>
            <a:scene3d>
              <a:camera prst="orthographicFront"/>
              <a:lightRig rig="freezing" dir="t">
                <a:rot lat="0" lon="0" rev="5640000"/>
              </a:lightRig>
            </a:scene3d>
            <a:sp3d prstMaterial="flat">
              <a:bevelT w="38100" h="38100"/>
              <a:contourClr>
                <a:schemeClr val="tx2"/>
              </a:contourClr>
            </a:sp3d>
          </a:bodyPr>
          <a:lstStyle/>
          <a:p>
            <a:pPr algn="ctr" eaLnBrk="1" fontAlgn="auto" hangingPunct="1">
              <a:spcAft>
                <a:spcPts val="0"/>
              </a:spcAft>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MSW - PRINCIPALS AND PARTICIPANTS</a:t>
            </a:r>
            <a:endParaRPr lang="bg-BG" sz="2800" b="1" dirty="0">
              <a:solidFill>
                <a:schemeClr val="accent1">
                  <a:lumMod val="50000"/>
                </a:schemeClr>
              </a:solidFill>
              <a:effectLst>
                <a:outerShdw blurRad="38100" dist="38100" dir="2700000" algn="tl">
                  <a:srgbClr val="000000">
                    <a:alpha val="43137"/>
                  </a:srgbClr>
                </a:outerShdw>
              </a:effectLst>
              <a:latin typeface="+mn-lt"/>
            </a:endParaRPr>
          </a:p>
        </p:txBody>
      </p:sp>
      <p:pic>
        <p:nvPicPr>
          <p:cNvPr id="4403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18869"/>
            <a:ext cx="7920038" cy="4358403"/>
          </a:xfrm>
          <a:prstGeom prst="rect">
            <a:avLst/>
          </a:prstGeom>
          <a:noFill/>
          <a:ln w="9525">
            <a:solidFill>
              <a:srgbClr val="000000">
                <a:alpha val="98000"/>
              </a:srgbClr>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7"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5" name="Picture 4" descr="C:\Users\Milen\Desktop\Broshura\MOVER_PRESEN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719" y="1463523"/>
            <a:ext cx="6446639" cy="4485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60708" y="907595"/>
            <a:ext cx="8856663" cy="523220"/>
          </a:xfrm>
          <a:prstGeom prst="rect">
            <a:avLst/>
          </a:prstGeom>
        </p:spPr>
        <p:txBody>
          <a:bodyPr>
            <a:spAutoFit/>
          </a:bodyPr>
          <a:lstStyle/>
          <a:p>
            <a:pPr algn="ctr" eaLnBrk="1" fontAlgn="auto" hangingPunct="1">
              <a:spcBef>
                <a:spcPts val="0"/>
              </a:spcBef>
              <a:spcAft>
                <a:spcPts val="0"/>
              </a:spcAft>
              <a:defRPr/>
            </a:pPr>
            <a:r>
              <a:rPr lang="en-US" sz="2800" b="1" kern="0" dirty="0">
                <a:solidFill>
                  <a:schemeClr val="accent1">
                    <a:lumMod val="50000"/>
                  </a:schemeClr>
                </a:solidFill>
                <a:effectLst>
                  <a:outerShdw blurRad="38100" dist="38100" dir="2700000" algn="tl">
                    <a:srgbClr val="000000">
                      <a:alpha val="43137"/>
                    </a:srgbClr>
                  </a:outerShdw>
                </a:effectLst>
                <a:latin typeface="+mn-lt"/>
              </a:rPr>
              <a:t>MSW BULGARIA - STRUCTURE:</a:t>
            </a:r>
            <a:endParaRPr lang="bg-BG" sz="2800" b="1" kern="0" dirty="0">
              <a:solidFill>
                <a:schemeClr val="accent1">
                  <a:lumMod val="50000"/>
                </a:schemeClr>
              </a:solidFill>
              <a:effectLst>
                <a:outerShdw blurRad="38100" dist="38100" dir="2700000" algn="tl">
                  <a:srgbClr val="000000">
                    <a:alpha val="43137"/>
                  </a:srgbClr>
                </a:outerShdw>
              </a:effectLst>
              <a:latin typeface="+mn-lt"/>
            </a:endParaRPr>
          </a:p>
        </p:txBody>
      </p:sp>
      <p:pic>
        <p:nvPicPr>
          <p:cNvPr id="7"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257" y="988567"/>
            <a:ext cx="9180513" cy="954107"/>
          </a:xfrm>
          <a:prstGeom prst="rect">
            <a:avLst/>
          </a:prstGeom>
          <a:noFill/>
          <a:ln>
            <a:noFill/>
          </a:ln>
        </p:spPr>
        <p:txBody>
          <a:bodyPr>
            <a:spAutoFit/>
          </a:bodyPr>
          <a:lstStyle/>
          <a:p>
            <a:pPr algn="ctr">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PORT </a:t>
            </a:r>
            <a:r>
              <a:rPr lang="en-US" sz="2800" b="1" dirty="0">
                <a:solidFill>
                  <a:schemeClr val="accent1">
                    <a:lumMod val="50000"/>
                  </a:schemeClr>
                </a:solidFill>
                <a:effectLst>
                  <a:outerShdw blurRad="38100" dist="38100" dir="2700000" algn="tl">
                    <a:srgbClr val="000000">
                      <a:alpha val="43137"/>
                    </a:srgbClr>
                  </a:outerShdw>
                </a:effectLst>
                <a:latin typeface="+mn-lt"/>
              </a:rPr>
              <a:t>MANAGEMENT SYSTEM (PMS</a:t>
            </a:r>
            <a:r>
              <a:rPr lang="en-US" sz="2800" b="1" dirty="0" smtClean="0">
                <a:solidFill>
                  <a:schemeClr val="accent1">
                    <a:lumMod val="50000"/>
                  </a:schemeClr>
                </a:solidFill>
                <a:effectLst>
                  <a:outerShdw blurRad="38100" dist="38100" dir="2700000" algn="tl">
                    <a:srgbClr val="000000">
                      <a:alpha val="43137"/>
                    </a:srgbClr>
                  </a:outerShdw>
                </a:effectLst>
                <a:latin typeface="+mn-lt"/>
              </a:rPr>
              <a:t>) IN </a:t>
            </a:r>
          </a:p>
          <a:p>
            <a:pPr algn="ctr">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BULGARIAN PORTS – ACTUAL SITUATION</a:t>
            </a:r>
            <a:endParaRPr lang="en-US" sz="2800" b="1" dirty="0">
              <a:solidFill>
                <a:schemeClr val="accent1">
                  <a:lumMod val="50000"/>
                </a:schemeClr>
              </a:solidFill>
              <a:effectLst>
                <a:outerShdw blurRad="38100" dist="38100" dir="2700000" algn="tl">
                  <a:srgbClr val="000000">
                    <a:alpha val="43137"/>
                  </a:srgbClr>
                </a:outerShdw>
              </a:effectLst>
              <a:latin typeface="+mn-lt"/>
            </a:endParaRPr>
          </a:p>
        </p:txBody>
      </p:sp>
      <p:sp>
        <p:nvSpPr>
          <p:cNvPr id="4" name="Rectangle 3"/>
          <p:cNvSpPr/>
          <p:nvPr/>
        </p:nvSpPr>
        <p:spPr>
          <a:xfrm>
            <a:off x="107503" y="1942674"/>
            <a:ext cx="8928992" cy="4141647"/>
          </a:xfrm>
          <a:prstGeom prst="rect">
            <a:avLst/>
          </a:prstGeom>
        </p:spPr>
        <p:txBody>
          <a:bodyPr wrap="square">
            <a:spAutoFit/>
          </a:bodyPr>
          <a:lstStyle/>
          <a:p>
            <a:pPr algn="just">
              <a:lnSpc>
                <a:spcPct val="107000"/>
              </a:lnSpc>
              <a:spcAft>
                <a:spcPts val="800"/>
              </a:spcAft>
              <a:defRPr/>
            </a:pPr>
            <a:r>
              <a:rPr lang="en-US" sz="2000" dirty="0">
                <a:solidFill>
                  <a:schemeClr val="accent1">
                    <a:lumMod val="50000"/>
                  </a:schemeClr>
                </a:solidFill>
                <a:latin typeface="+mn-lt"/>
                <a:ea typeface="Calibri" panose="020F0502020204030204" pitchFamily="34" charset="0"/>
                <a:cs typeface="Times New Roman" panose="02020603050405020304" pitchFamily="18" charset="0"/>
              </a:rPr>
              <a:t>The electronic data exchange environment for port movements planning, called “MOVER” has the purpose to provide an information environment for all participants in the process of planning and performance of vessels maneuvers and a database for following reports. The system represents a module of the MSW and provides a reuse of the main volume of necessary data. It was put into operation on November 25, 2015</a:t>
            </a:r>
            <a:r>
              <a:rPr lang="en-US" sz="2000" dirty="0" smtClean="0">
                <a:solidFill>
                  <a:schemeClr val="accent1">
                    <a:lumMod val="50000"/>
                  </a:schemeClr>
                </a:solidFill>
                <a:latin typeface="+mn-lt"/>
                <a:ea typeface="Calibri" panose="020F0502020204030204" pitchFamily="34" charset="0"/>
                <a:cs typeface="Times New Roman" panose="02020603050405020304" pitchFamily="18" charset="0"/>
              </a:rPr>
              <a:t>.</a:t>
            </a:r>
          </a:p>
          <a:p>
            <a:pPr algn="just">
              <a:lnSpc>
                <a:spcPct val="107000"/>
              </a:lnSpc>
              <a:spcAft>
                <a:spcPts val="800"/>
              </a:spcAft>
              <a:defRPr/>
            </a:pPr>
            <a:endParaRPr lang="en-US" sz="2000" dirty="0">
              <a:solidFill>
                <a:schemeClr val="accent1">
                  <a:lumMod val="50000"/>
                </a:schemeClr>
              </a:solidFill>
              <a:latin typeface="+mn-lt"/>
              <a:ea typeface="Calibri" panose="020F0502020204030204" pitchFamily="34" charset="0"/>
              <a:cs typeface="Times New Roman" panose="02020603050405020304" pitchFamily="18" charset="0"/>
            </a:endParaRPr>
          </a:p>
          <a:p>
            <a:pPr>
              <a:defRPr/>
            </a:pPr>
            <a:r>
              <a:rPr lang="en-US" sz="2000" b="1" dirty="0">
                <a:solidFill>
                  <a:schemeClr val="accent1">
                    <a:lumMod val="50000"/>
                  </a:schemeClr>
                </a:solidFill>
                <a:latin typeface="+mn-lt"/>
              </a:rPr>
              <a:t>MOVER Functionalities</a:t>
            </a:r>
            <a:endParaRPr lang="bg-BG" sz="2000" dirty="0">
              <a:solidFill>
                <a:schemeClr val="accent1">
                  <a:lumMod val="50000"/>
                </a:schemeClr>
              </a:solidFill>
              <a:latin typeface="+mn-lt"/>
            </a:endParaRPr>
          </a:p>
          <a:p>
            <a:pPr marL="342900" indent="-342900">
              <a:buFont typeface="Arial" panose="020B0604020202020204" pitchFamily="34" charset="0"/>
              <a:buChar char="•"/>
              <a:defRPr/>
            </a:pPr>
            <a:r>
              <a:rPr lang="en-US" sz="2000" dirty="0">
                <a:solidFill>
                  <a:schemeClr val="accent1">
                    <a:lumMod val="50000"/>
                  </a:schemeClr>
                </a:solidFill>
                <a:latin typeface="+mn-lt"/>
              </a:rPr>
              <a:t>Vessel port movement management</a:t>
            </a:r>
            <a:endParaRPr lang="bg-BG" sz="2000" dirty="0">
              <a:solidFill>
                <a:schemeClr val="accent1">
                  <a:lumMod val="50000"/>
                </a:schemeClr>
              </a:solidFill>
              <a:latin typeface="+mn-lt"/>
            </a:endParaRPr>
          </a:p>
          <a:p>
            <a:pPr marL="342900" indent="-342900">
              <a:buFont typeface="Arial" panose="020B0604020202020204" pitchFamily="34" charset="0"/>
              <a:buChar char="•"/>
              <a:defRPr/>
            </a:pPr>
            <a:r>
              <a:rPr lang="en-US" sz="2000" dirty="0">
                <a:solidFill>
                  <a:schemeClr val="accent1">
                    <a:lumMod val="50000"/>
                  </a:schemeClr>
                </a:solidFill>
                <a:latin typeface="+mn-lt"/>
              </a:rPr>
              <a:t>Generating reports on port movements, terminals status, administrative permissions etc.</a:t>
            </a:r>
            <a:endParaRPr lang="bg-BG" sz="2000" dirty="0">
              <a:solidFill>
                <a:schemeClr val="accent1">
                  <a:lumMod val="50000"/>
                </a:schemeClr>
              </a:solidFill>
              <a:latin typeface="+mn-lt"/>
            </a:endParaRPr>
          </a:p>
          <a:p>
            <a:pPr marL="342900" indent="-342900">
              <a:buFont typeface="Arial" panose="020B0604020202020204" pitchFamily="34" charset="0"/>
              <a:buChar char="•"/>
              <a:defRPr/>
            </a:pPr>
            <a:r>
              <a:rPr lang="en-US" sz="2000" dirty="0">
                <a:solidFill>
                  <a:schemeClr val="accent1">
                    <a:lumMod val="50000"/>
                  </a:schemeClr>
                </a:solidFill>
                <a:latin typeface="+mn-lt"/>
              </a:rPr>
              <a:t>Provision /reuse of data for MSW, SSN and other information systems</a:t>
            </a:r>
            <a:endParaRPr lang="bg-BG" sz="2000" dirty="0">
              <a:solidFill>
                <a:schemeClr val="accent1">
                  <a:lumMod val="50000"/>
                </a:schemeClr>
              </a:solidFill>
              <a:latin typeface="+mn-lt"/>
            </a:endParaRPr>
          </a:p>
        </p:txBody>
      </p:sp>
      <p:pic>
        <p:nvPicPr>
          <p:cNvPr id="6"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273" y="952190"/>
            <a:ext cx="9180513" cy="523220"/>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PMS INFORMATION </a:t>
            </a:r>
            <a:r>
              <a:rPr lang="en-US" sz="2800" b="1" dirty="0" smtClean="0">
                <a:solidFill>
                  <a:schemeClr val="accent1">
                    <a:lumMod val="50000"/>
                  </a:schemeClr>
                </a:solidFill>
                <a:effectLst>
                  <a:outerShdw blurRad="38100" dist="38100" dir="2700000" algn="tl">
                    <a:srgbClr val="000000">
                      <a:alpha val="43137"/>
                    </a:srgbClr>
                  </a:outerShdw>
                </a:effectLst>
                <a:latin typeface="+mn-lt"/>
              </a:rPr>
              <a:t>EXCHANGED</a:t>
            </a:r>
            <a:endParaRPr lang="en-US" sz="2800" b="1" dirty="0">
              <a:solidFill>
                <a:schemeClr val="accent1">
                  <a:lumMod val="50000"/>
                </a:schemeClr>
              </a:solidFill>
              <a:effectLst>
                <a:outerShdw blurRad="38100" dist="38100" dir="2700000" algn="tl">
                  <a:srgbClr val="000000">
                    <a:alpha val="43137"/>
                  </a:srgbClr>
                </a:outerShdw>
              </a:effectLst>
              <a:latin typeface="+mn-lt"/>
            </a:endParaRPr>
          </a:p>
        </p:txBody>
      </p:sp>
      <p:sp>
        <p:nvSpPr>
          <p:cNvPr id="52227" name="Rectangle 3"/>
          <p:cNvSpPr>
            <a:spLocks noChangeArrowheads="1"/>
          </p:cNvSpPr>
          <p:nvPr/>
        </p:nvSpPr>
        <p:spPr bwMode="auto">
          <a:xfrm>
            <a:off x="19415" y="1520005"/>
            <a:ext cx="9140825" cy="491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Information on planned date of movement and required place in port;</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Information on status of readiness of port terminals;</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Information on disposition of tugs, pilot boats and other support craft;</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Information on availability of pilots and mooring men;</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Information on necessary number of tugs and meteorological limitation for every particular vessel and port area;</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Times of berthing/</a:t>
            </a:r>
            <a:r>
              <a:rPr lang="en-US" altLang="bg-BG" sz="2000" dirty="0" err="1">
                <a:solidFill>
                  <a:schemeClr val="accent1">
                    <a:lumMod val="50000"/>
                  </a:schemeClr>
                </a:solidFill>
                <a:latin typeface="+mn-lt"/>
                <a:ea typeface="Calibri" panose="020F0502020204030204" pitchFamily="34" charset="0"/>
                <a:cs typeface="Times New Roman" panose="02020603050405020304" pitchFamily="18" charset="0"/>
              </a:rPr>
              <a:t>unberthing</a:t>
            </a: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 for port taxes calculation;</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ATA, ATD, remarks on ship condition, Administration special permissions and comments, accident reporting etc. for SSN and other governmental users – integration via National MSW.</a:t>
            </a:r>
          </a:p>
          <a:p>
            <a:pPr algn="just">
              <a:spcAft>
                <a:spcPts val="800"/>
              </a:spcAft>
              <a:buFont typeface="Arial" panose="020B0604020202020204" pitchFamily="34" charset="0"/>
              <a:buChar char="•"/>
            </a:pPr>
            <a:r>
              <a:rPr lang="en-US" altLang="bg-BG" sz="2000" dirty="0">
                <a:solidFill>
                  <a:schemeClr val="accent1">
                    <a:lumMod val="50000"/>
                  </a:schemeClr>
                </a:solidFill>
                <a:latin typeface="+mn-lt"/>
                <a:ea typeface="Calibri" panose="020F0502020204030204" pitchFamily="34" charset="0"/>
                <a:cs typeface="Times New Roman" panose="02020603050405020304" pitchFamily="18" charset="0"/>
              </a:rPr>
              <a:t>Data for planning and information systems of port terminals, pilot stations, tug companies etc.</a:t>
            </a:r>
          </a:p>
          <a:p>
            <a:pPr algn="just">
              <a:spcAft>
                <a:spcPts val="800"/>
              </a:spcAft>
              <a:buFont typeface="Wingdings" panose="05000000000000000000" pitchFamily="2" charset="2"/>
              <a:buChar char="v"/>
            </a:pPr>
            <a:endParaRPr lang="en-US" altLang="bg-BG" sz="2000" dirty="0">
              <a:solidFill>
                <a:schemeClr val="bg1"/>
              </a:solidFill>
              <a:ea typeface="Calibri" panose="020F0502020204030204" pitchFamily="34" charset="0"/>
              <a:cs typeface="Times New Roman" panose="02020603050405020304" pitchFamily="18" charset="0"/>
            </a:endParaRPr>
          </a:p>
        </p:txBody>
      </p:sp>
      <p:pic>
        <p:nvPicPr>
          <p:cNvPr id="6"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
        <p:nvSpPr>
          <p:cNvPr id="10" name="Rectangle 9"/>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cxnSp>
        <p:nvCxnSpPr>
          <p:cNvPr id="31" name="Connettore 2 30"/>
          <p:cNvCxnSpPr>
            <a:stCxn id="66" idx="2"/>
            <a:endCxn id="209" idx="0"/>
          </p:cNvCxnSpPr>
          <p:nvPr/>
        </p:nvCxnSpPr>
        <p:spPr>
          <a:xfrm flipH="1">
            <a:off x="4520381" y="2024866"/>
            <a:ext cx="7144" cy="615516"/>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Rettangolo arrotondato 21"/>
          <p:cNvSpPr/>
          <p:nvPr/>
        </p:nvSpPr>
        <p:spPr>
          <a:xfrm>
            <a:off x="5842769" y="1451345"/>
            <a:ext cx="2016125" cy="6280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dirty="0" err="1"/>
              <a:t>Ship</a:t>
            </a:r>
            <a:r>
              <a:rPr lang="it-IT" dirty="0"/>
              <a:t> Agent</a:t>
            </a:r>
          </a:p>
        </p:txBody>
      </p:sp>
      <p:cxnSp>
        <p:nvCxnSpPr>
          <p:cNvPr id="28" name="Connettore 2 27"/>
          <p:cNvCxnSpPr>
            <a:stCxn id="209" idx="2"/>
            <a:endCxn id="39" idx="0"/>
          </p:cNvCxnSpPr>
          <p:nvPr/>
        </p:nvCxnSpPr>
        <p:spPr>
          <a:xfrm>
            <a:off x="4520381" y="3260876"/>
            <a:ext cx="1604963" cy="1060669"/>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Rettangolo arrotondato 15"/>
          <p:cNvSpPr/>
          <p:nvPr/>
        </p:nvSpPr>
        <p:spPr>
          <a:xfrm>
            <a:off x="1259656" y="1451345"/>
            <a:ext cx="2016125" cy="6280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dirty="0"/>
              <a:t>Vessel</a:t>
            </a:r>
          </a:p>
        </p:txBody>
      </p:sp>
      <p:cxnSp>
        <p:nvCxnSpPr>
          <p:cNvPr id="23" name="Connettore 2 22"/>
          <p:cNvCxnSpPr>
            <a:stCxn id="16" idx="3"/>
            <a:endCxn id="66" idx="1"/>
          </p:cNvCxnSpPr>
          <p:nvPr/>
        </p:nvCxnSpPr>
        <p:spPr>
          <a:xfrm>
            <a:off x="3275781" y="1765368"/>
            <a:ext cx="792163" cy="20363"/>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Rettangolo arrotondato 18"/>
          <p:cNvSpPr/>
          <p:nvPr/>
        </p:nvSpPr>
        <p:spPr>
          <a:xfrm>
            <a:off x="2267719" y="4216770"/>
            <a:ext cx="1778000" cy="516029"/>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dirty="0">
                <a:solidFill>
                  <a:schemeClr val="tx1"/>
                </a:solidFill>
              </a:rPr>
              <a:t>Shore Seamen</a:t>
            </a:r>
          </a:p>
        </p:txBody>
      </p:sp>
      <p:cxnSp>
        <p:nvCxnSpPr>
          <p:cNvPr id="29" name="Connettore 2 28"/>
          <p:cNvCxnSpPr>
            <a:stCxn id="209" idx="2"/>
            <a:endCxn id="19" idx="0"/>
          </p:cNvCxnSpPr>
          <p:nvPr/>
        </p:nvCxnSpPr>
        <p:spPr>
          <a:xfrm flipH="1">
            <a:off x="3156719" y="3260876"/>
            <a:ext cx="1363662" cy="955894"/>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Rettangolo arrotondato 34"/>
          <p:cNvSpPr/>
          <p:nvPr/>
        </p:nvSpPr>
        <p:spPr>
          <a:xfrm>
            <a:off x="7187381" y="3984995"/>
            <a:ext cx="1582738" cy="478271"/>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Pilot Station</a:t>
            </a:r>
            <a:endParaRPr lang="it-IT" dirty="0">
              <a:solidFill>
                <a:schemeClr val="tx1"/>
              </a:solidFill>
            </a:endParaRPr>
          </a:p>
        </p:txBody>
      </p:sp>
      <p:sp>
        <p:nvSpPr>
          <p:cNvPr id="36" name="Rettangolo arrotondato 35"/>
          <p:cNvSpPr/>
          <p:nvPr/>
        </p:nvSpPr>
        <p:spPr>
          <a:xfrm>
            <a:off x="4067944" y="5340720"/>
            <a:ext cx="919162" cy="478271"/>
          </a:xfrm>
          <a:prstGeom prst="roundRect">
            <a:avLst/>
          </a:prstGeom>
          <a:solidFill>
            <a:schemeClr val="accent3">
              <a:lumMod val="75000"/>
            </a:schemeClr>
          </a:solidFill>
          <a:ln>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NSW</a:t>
            </a:r>
            <a:endParaRPr lang="it-IT" dirty="0">
              <a:solidFill>
                <a:schemeClr val="tx1"/>
              </a:solidFill>
            </a:endParaRPr>
          </a:p>
        </p:txBody>
      </p:sp>
      <p:sp>
        <p:nvSpPr>
          <p:cNvPr id="37" name="Rettangolo arrotondato 36"/>
          <p:cNvSpPr/>
          <p:nvPr/>
        </p:nvSpPr>
        <p:spPr>
          <a:xfrm>
            <a:off x="372244" y="2729282"/>
            <a:ext cx="1584325" cy="478271"/>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Port terminal</a:t>
            </a:r>
            <a:endParaRPr lang="it-IT" dirty="0">
              <a:solidFill>
                <a:schemeClr val="tx1"/>
              </a:solidFill>
            </a:endParaRPr>
          </a:p>
        </p:txBody>
      </p:sp>
      <p:sp>
        <p:nvSpPr>
          <p:cNvPr id="38" name="Rettangolo arrotondato 37"/>
          <p:cNvSpPr/>
          <p:nvPr/>
        </p:nvSpPr>
        <p:spPr>
          <a:xfrm>
            <a:off x="548456" y="3911970"/>
            <a:ext cx="1582738" cy="551296"/>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Tug Company</a:t>
            </a:r>
            <a:endParaRPr lang="it-IT" dirty="0">
              <a:solidFill>
                <a:schemeClr val="tx1"/>
              </a:solidFill>
            </a:endParaRPr>
          </a:p>
        </p:txBody>
      </p:sp>
      <p:sp>
        <p:nvSpPr>
          <p:cNvPr id="39" name="Rettangolo arrotondato 38"/>
          <p:cNvSpPr/>
          <p:nvPr/>
        </p:nvSpPr>
        <p:spPr>
          <a:xfrm>
            <a:off x="5301431" y="4321545"/>
            <a:ext cx="1647825" cy="478271"/>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VTS</a:t>
            </a:r>
          </a:p>
        </p:txBody>
      </p:sp>
      <p:cxnSp>
        <p:nvCxnSpPr>
          <p:cNvPr id="52" name="Connettore 2 27"/>
          <p:cNvCxnSpPr>
            <a:stCxn id="209" idx="1"/>
            <a:endCxn id="37" idx="3"/>
          </p:cNvCxnSpPr>
          <p:nvPr/>
        </p:nvCxnSpPr>
        <p:spPr>
          <a:xfrm flipH="1">
            <a:off x="1956569" y="2950629"/>
            <a:ext cx="1684337" cy="17789"/>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6" name="Connettore 2 27"/>
          <p:cNvCxnSpPr>
            <a:stCxn id="209" idx="3"/>
          </p:cNvCxnSpPr>
          <p:nvPr/>
        </p:nvCxnSpPr>
        <p:spPr>
          <a:xfrm>
            <a:off x="5399856" y="2950629"/>
            <a:ext cx="2543175" cy="991503"/>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Connettore 2 27"/>
          <p:cNvCxnSpPr>
            <a:stCxn id="22" idx="1"/>
            <a:endCxn id="66" idx="3"/>
          </p:cNvCxnSpPr>
          <p:nvPr/>
        </p:nvCxnSpPr>
        <p:spPr>
          <a:xfrm flipH="1">
            <a:off x="4987106" y="1765368"/>
            <a:ext cx="855663" cy="20363"/>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Connettore 2 27"/>
          <p:cNvCxnSpPr>
            <a:stCxn id="209" idx="1"/>
            <a:endCxn id="38" idx="0"/>
          </p:cNvCxnSpPr>
          <p:nvPr/>
        </p:nvCxnSpPr>
        <p:spPr>
          <a:xfrm flipH="1">
            <a:off x="1339825" y="2950629"/>
            <a:ext cx="2301081" cy="961341"/>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66" name="Rettangolo arrotondato 35"/>
          <p:cNvSpPr/>
          <p:nvPr/>
        </p:nvSpPr>
        <p:spPr>
          <a:xfrm>
            <a:off x="4067944" y="1546595"/>
            <a:ext cx="919162" cy="478271"/>
          </a:xfrm>
          <a:prstGeom prst="roundRect">
            <a:avLst/>
          </a:prstGeom>
          <a:solidFill>
            <a:schemeClr val="accent3">
              <a:lumMod val="75000"/>
            </a:schemeClr>
          </a:solidFill>
          <a:ln>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NSW</a:t>
            </a:r>
            <a:endParaRPr lang="it-IT" dirty="0">
              <a:solidFill>
                <a:schemeClr val="tx1"/>
              </a:solidFill>
            </a:endParaRPr>
          </a:p>
        </p:txBody>
      </p:sp>
      <p:cxnSp>
        <p:nvCxnSpPr>
          <p:cNvPr id="67" name="Connettore 2 27"/>
          <p:cNvCxnSpPr>
            <a:stCxn id="22" idx="2"/>
            <a:endCxn id="209" idx="0"/>
          </p:cNvCxnSpPr>
          <p:nvPr/>
        </p:nvCxnSpPr>
        <p:spPr>
          <a:xfrm flipH="1">
            <a:off x="4520381" y="2079390"/>
            <a:ext cx="2330451" cy="560992"/>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7" name="Connettore 2 28"/>
          <p:cNvCxnSpPr>
            <a:endCxn id="209" idx="3"/>
          </p:cNvCxnSpPr>
          <p:nvPr/>
        </p:nvCxnSpPr>
        <p:spPr>
          <a:xfrm flipH="1" flipV="1">
            <a:off x="5399856" y="2950629"/>
            <a:ext cx="1450976" cy="80278"/>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0" name="Connettore 2 28"/>
          <p:cNvCxnSpPr>
            <a:stCxn id="209" idx="3"/>
          </p:cNvCxnSpPr>
          <p:nvPr/>
        </p:nvCxnSpPr>
        <p:spPr>
          <a:xfrm>
            <a:off x="5399856" y="2950629"/>
            <a:ext cx="1450975" cy="80278"/>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3" name="Connettore 2 28"/>
          <p:cNvCxnSpPr>
            <a:stCxn id="37" idx="3"/>
            <a:endCxn id="209" idx="1"/>
          </p:cNvCxnSpPr>
          <p:nvPr/>
        </p:nvCxnSpPr>
        <p:spPr>
          <a:xfrm flipV="1">
            <a:off x="1956569" y="2950629"/>
            <a:ext cx="1684337" cy="17789"/>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4" name="Connettore 2 28"/>
          <p:cNvCxnSpPr>
            <a:stCxn id="39" idx="0"/>
            <a:endCxn id="209" idx="2"/>
          </p:cNvCxnSpPr>
          <p:nvPr/>
        </p:nvCxnSpPr>
        <p:spPr>
          <a:xfrm flipH="1" flipV="1">
            <a:off x="4520381" y="3260876"/>
            <a:ext cx="1604963" cy="1060669"/>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2" name="Connettore 2 28"/>
          <p:cNvCxnSpPr>
            <a:stCxn id="39" idx="2"/>
            <a:endCxn id="36" idx="0"/>
          </p:cNvCxnSpPr>
          <p:nvPr/>
        </p:nvCxnSpPr>
        <p:spPr>
          <a:xfrm flipH="1">
            <a:off x="4527525" y="4799816"/>
            <a:ext cx="1597819" cy="540904"/>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Connettore 2 28"/>
          <p:cNvCxnSpPr>
            <a:stCxn id="19" idx="0"/>
            <a:endCxn id="209" idx="2"/>
          </p:cNvCxnSpPr>
          <p:nvPr/>
        </p:nvCxnSpPr>
        <p:spPr>
          <a:xfrm flipV="1">
            <a:off x="3156719" y="3260876"/>
            <a:ext cx="1363662" cy="955894"/>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52" name="Rettangolo arrotondato 35"/>
          <p:cNvSpPr/>
          <p:nvPr/>
        </p:nvSpPr>
        <p:spPr>
          <a:xfrm>
            <a:off x="6771456" y="5356595"/>
            <a:ext cx="919163" cy="478271"/>
          </a:xfrm>
          <a:prstGeom prst="roundRect">
            <a:avLst/>
          </a:prstGeom>
          <a:solidFill>
            <a:schemeClr val="accent3">
              <a:lumMod val="75000"/>
            </a:schemeClr>
          </a:solidFill>
          <a:ln>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SSN</a:t>
            </a:r>
            <a:endParaRPr lang="it-IT" dirty="0">
              <a:solidFill>
                <a:schemeClr val="tx1"/>
              </a:solidFill>
            </a:endParaRPr>
          </a:p>
        </p:txBody>
      </p:sp>
      <p:cxnSp>
        <p:nvCxnSpPr>
          <p:cNvPr id="153" name="Connettore 2 28"/>
          <p:cNvCxnSpPr>
            <a:stCxn id="36" idx="3"/>
            <a:endCxn id="152" idx="1"/>
          </p:cNvCxnSpPr>
          <p:nvPr/>
        </p:nvCxnSpPr>
        <p:spPr>
          <a:xfrm>
            <a:off x="4987106" y="5579856"/>
            <a:ext cx="1784350" cy="15875"/>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58" name="Rettangolo arrotondato 35"/>
          <p:cNvSpPr/>
          <p:nvPr/>
        </p:nvSpPr>
        <p:spPr>
          <a:xfrm>
            <a:off x="1378719" y="5356595"/>
            <a:ext cx="919162" cy="478271"/>
          </a:xfrm>
          <a:prstGeom prst="roundRect">
            <a:avLst/>
          </a:prstGeom>
          <a:solidFill>
            <a:schemeClr val="accent3">
              <a:lumMod val="75000"/>
            </a:schemeClr>
          </a:solidFill>
          <a:ln>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1400" dirty="0">
                <a:solidFill>
                  <a:schemeClr val="tx1"/>
                </a:solidFill>
              </a:rPr>
              <a:t>OTHER SYSTEMS</a:t>
            </a:r>
            <a:endParaRPr lang="it-IT" sz="1400" dirty="0">
              <a:solidFill>
                <a:schemeClr val="tx1"/>
              </a:solidFill>
            </a:endParaRPr>
          </a:p>
        </p:txBody>
      </p:sp>
      <p:cxnSp>
        <p:nvCxnSpPr>
          <p:cNvPr id="159" name="Connettore 2 28"/>
          <p:cNvCxnSpPr>
            <a:stCxn id="36" idx="1"/>
            <a:endCxn id="158" idx="3"/>
          </p:cNvCxnSpPr>
          <p:nvPr/>
        </p:nvCxnSpPr>
        <p:spPr>
          <a:xfrm flipH="1">
            <a:off x="2297881" y="5579856"/>
            <a:ext cx="1770063" cy="15875"/>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0" name="Connettore 2 28"/>
          <p:cNvCxnSpPr>
            <a:stCxn id="209" idx="2"/>
            <a:endCxn id="36" idx="0"/>
          </p:cNvCxnSpPr>
          <p:nvPr/>
        </p:nvCxnSpPr>
        <p:spPr>
          <a:xfrm>
            <a:off x="4520381" y="3260876"/>
            <a:ext cx="7144" cy="2079844"/>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1" name="Connettore 2 28"/>
          <p:cNvCxnSpPr>
            <a:stCxn id="36" idx="0"/>
            <a:endCxn id="209" idx="2"/>
          </p:cNvCxnSpPr>
          <p:nvPr/>
        </p:nvCxnSpPr>
        <p:spPr>
          <a:xfrm flipH="1" flipV="1">
            <a:off x="4520381" y="3260876"/>
            <a:ext cx="7144" cy="2079844"/>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3640906" y="2640382"/>
            <a:ext cx="1758950" cy="620494"/>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t>MOVER</a:t>
            </a:r>
            <a:endParaRPr lang="bg-BG" sz="2400" b="1" dirty="0"/>
          </a:p>
        </p:txBody>
      </p:sp>
      <p:sp>
        <p:nvSpPr>
          <p:cNvPr id="77" name="Rettangolo arrotondato 34"/>
          <p:cNvSpPr/>
          <p:nvPr/>
        </p:nvSpPr>
        <p:spPr>
          <a:xfrm>
            <a:off x="6887344" y="2732457"/>
            <a:ext cx="1671637" cy="539943"/>
          </a:xfrm>
          <a:prstGeom prst="roundRect">
            <a:avLst/>
          </a:prstGeom>
          <a:solidFill>
            <a:schemeClr val="bg1"/>
          </a:solidFill>
          <a:ln>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chemeClr val="tx1"/>
                </a:solidFill>
              </a:rPr>
              <a:t>Governmental Bodies</a:t>
            </a:r>
            <a:endParaRPr lang="it-IT" dirty="0">
              <a:solidFill>
                <a:schemeClr val="tx1"/>
              </a:solidFill>
            </a:endParaRPr>
          </a:p>
        </p:txBody>
      </p:sp>
      <p:sp>
        <p:nvSpPr>
          <p:cNvPr id="40" name="TextBox 39"/>
          <p:cNvSpPr txBox="1"/>
          <p:nvPr/>
        </p:nvSpPr>
        <p:spPr>
          <a:xfrm>
            <a:off x="-7144" y="965485"/>
            <a:ext cx="9182100" cy="523220"/>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STRUCTURE OF THE PMS IN BULGARIAN PORTS</a:t>
            </a:r>
          </a:p>
        </p:txBody>
      </p:sp>
      <p:pic>
        <p:nvPicPr>
          <p:cNvPr id="43" name="Picture 15" descr="default_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43"/>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257" y="932017"/>
            <a:ext cx="9180513" cy="892552"/>
          </a:xfrm>
          <a:prstGeom prst="rect">
            <a:avLst/>
          </a:prstGeom>
          <a:noFill/>
          <a:ln>
            <a:noFill/>
          </a:ln>
        </p:spPr>
        <p:txBody>
          <a:bodyPr>
            <a:spAutoFit/>
          </a:bodyPr>
          <a:lstStyle/>
          <a:p>
            <a:pPr algn="ctr">
              <a:defRPr/>
            </a:pPr>
            <a:r>
              <a:rPr lang="en-US" sz="2600" b="1" dirty="0">
                <a:solidFill>
                  <a:schemeClr val="accent1">
                    <a:lumMod val="50000"/>
                  </a:schemeClr>
                </a:solidFill>
                <a:effectLst>
                  <a:outerShdw blurRad="38100" dist="38100" dir="2700000" algn="tl">
                    <a:srgbClr val="000000">
                      <a:alpha val="43137"/>
                    </a:srgbClr>
                  </a:outerShdw>
                </a:effectLst>
                <a:latin typeface="+mn-lt"/>
              </a:rPr>
              <a:t>DEVELOPMENT OF PORT COMMUNITY SYSTEM </a:t>
            </a:r>
            <a:r>
              <a:rPr lang="en-US" sz="2600" b="1" dirty="0" smtClean="0">
                <a:solidFill>
                  <a:schemeClr val="accent1">
                    <a:lumMod val="50000"/>
                  </a:schemeClr>
                </a:solidFill>
                <a:effectLst>
                  <a:outerShdw blurRad="38100" dist="38100" dir="2700000" algn="tl">
                    <a:srgbClr val="000000">
                      <a:alpha val="43137"/>
                    </a:srgbClr>
                  </a:outerShdw>
                </a:effectLst>
                <a:latin typeface="+mn-lt"/>
              </a:rPr>
              <a:t>FOR </a:t>
            </a:r>
          </a:p>
          <a:p>
            <a:pPr algn="ctr">
              <a:defRPr/>
            </a:pPr>
            <a:r>
              <a:rPr lang="en-US" sz="2600" b="1" dirty="0" smtClean="0">
                <a:solidFill>
                  <a:schemeClr val="accent1">
                    <a:lumMod val="50000"/>
                  </a:schemeClr>
                </a:solidFill>
                <a:effectLst>
                  <a:outerShdw blurRad="38100" dist="38100" dir="2700000" algn="tl">
                    <a:srgbClr val="000000">
                      <a:alpha val="43137"/>
                    </a:srgbClr>
                  </a:outerShdw>
                </a:effectLst>
                <a:latin typeface="+mn-lt"/>
              </a:rPr>
              <a:t>B2G </a:t>
            </a:r>
            <a:r>
              <a:rPr lang="en-US" sz="2600" b="1" dirty="0">
                <a:solidFill>
                  <a:schemeClr val="accent1">
                    <a:lumMod val="50000"/>
                  </a:schemeClr>
                </a:solidFill>
                <a:effectLst>
                  <a:outerShdw blurRad="38100" dist="38100" dir="2700000" algn="tl">
                    <a:srgbClr val="000000">
                      <a:alpha val="43137"/>
                    </a:srgbClr>
                  </a:outerShdw>
                </a:effectLst>
                <a:latin typeface="+mn-lt"/>
              </a:rPr>
              <a:t>AND B2B INFORMATION EXCHANGE</a:t>
            </a:r>
          </a:p>
        </p:txBody>
      </p:sp>
      <p:sp>
        <p:nvSpPr>
          <p:cNvPr id="2" name="Rectangle 1"/>
          <p:cNvSpPr/>
          <p:nvPr/>
        </p:nvSpPr>
        <p:spPr>
          <a:xfrm>
            <a:off x="180180" y="1881699"/>
            <a:ext cx="8783637" cy="2554545"/>
          </a:xfrm>
          <a:prstGeom prst="rect">
            <a:avLst/>
          </a:prstGeom>
        </p:spPr>
        <p:txBody>
          <a:bodyPr>
            <a:spAutoFit/>
          </a:bodyPr>
          <a:lstStyle/>
          <a:p>
            <a:pPr algn="just">
              <a:defRPr/>
            </a:pPr>
            <a:r>
              <a:rPr lang="en-US" sz="2000" dirty="0">
                <a:solidFill>
                  <a:schemeClr val="accent1">
                    <a:lumMod val="50000"/>
                  </a:schemeClr>
                </a:solidFill>
                <a:latin typeface="+mn-lt"/>
              </a:rPr>
              <a:t>An undergoing feasibility study project aims the development and deploying of electronic data exchange environment for the port community</a:t>
            </a:r>
          </a:p>
          <a:p>
            <a:pPr algn="just">
              <a:defRPr/>
            </a:pPr>
            <a:endParaRPr lang="en-US" sz="2000" dirty="0">
              <a:solidFill>
                <a:schemeClr val="accent1">
                  <a:lumMod val="50000"/>
                </a:schemeClr>
              </a:solidFill>
              <a:latin typeface="+mn-lt"/>
            </a:endParaRPr>
          </a:p>
          <a:p>
            <a:pPr marL="342900" indent="-342900" algn="just">
              <a:buFont typeface="Arial" panose="020B0604020202020204" pitchFamily="34" charset="0"/>
              <a:buChar char="•"/>
              <a:defRPr/>
            </a:pPr>
            <a:r>
              <a:rPr lang="en-US" sz="2000" dirty="0">
                <a:solidFill>
                  <a:schemeClr val="accent1">
                    <a:lumMod val="50000"/>
                  </a:schemeClr>
                </a:solidFill>
                <a:latin typeface="+mn-lt"/>
              </a:rPr>
              <a:t>Since in Bulgaria there was no initiative of the business community in the field of port activities to create PCS and;</a:t>
            </a:r>
          </a:p>
          <a:p>
            <a:pPr marL="342900" indent="-342900" algn="just">
              <a:buFont typeface="Arial" panose="020B0604020202020204" pitchFamily="34" charset="0"/>
              <a:buChar char="•"/>
              <a:defRPr/>
            </a:pPr>
            <a:r>
              <a:rPr lang="en-US" sz="2000" dirty="0">
                <a:solidFill>
                  <a:schemeClr val="accent1">
                    <a:lumMod val="50000"/>
                  </a:schemeClr>
                </a:solidFill>
                <a:latin typeface="+mn-lt"/>
              </a:rPr>
              <a:t>Such systems represent a practice-proven solution for great improvement of the effectiveness of ports through intelligent methods:</a:t>
            </a:r>
          </a:p>
          <a:p>
            <a:pPr marL="342900" indent="-342900" algn="just">
              <a:buFont typeface="Arial" panose="020B0604020202020204" pitchFamily="34" charset="0"/>
              <a:buChar char="•"/>
              <a:defRPr/>
            </a:pPr>
            <a:endParaRPr lang="en-US" sz="2000" dirty="0">
              <a:solidFill>
                <a:schemeClr val="accent1">
                  <a:lumMod val="50000"/>
                </a:schemeClr>
              </a:solidFill>
            </a:endParaRPr>
          </a:p>
        </p:txBody>
      </p:sp>
      <p:sp>
        <p:nvSpPr>
          <p:cNvPr id="3" name="Rectangle 2"/>
          <p:cNvSpPr/>
          <p:nvPr/>
        </p:nvSpPr>
        <p:spPr>
          <a:xfrm>
            <a:off x="323526" y="4221088"/>
            <a:ext cx="8496944" cy="1512168"/>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en-US" dirty="0">
                <a:solidFill>
                  <a:schemeClr val="accent1">
                    <a:lumMod val="50000"/>
                  </a:schemeClr>
                </a:solidFill>
              </a:rPr>
              <a:t>BPI Co. has committed in developing and provision of such an information environment for the purposes of maritime business environment. </a:t>
            </a:r>
          </a:p>
          <a:p>
            <a:pPr algn="just">
              <a:defRPr/>
            </a:pPr>
            <a:r>
              <a:rPr lang="en-US" dirty="0">
                <a:solidFill>
                  <a:schemeClr val="accent1">
                    <a:lumMod val="50000"/>
                  </a:schemeClr>
                </a:solidFill>
              </a:rPr>
              <a:t>The company recognized the need for far-reaching studies to make the future system an useful facilitating tool for improving the efficiency of Bulgarian ports.</a:t>
            </a:r>
            <a:endParaRPr lang="bg-BG" dirty="0">
              <a:solidFill>
                <a:schemeClr val="accent1">
                  <a:lumMod val="50000"/>
                </a:schemeClr>
              </a:solidFill>
            </a:endParaRPr>
          </a:p>
        </p:txBody>
      </p:sp>
      <p:sp>
        <p:nvSpPr>
          <p:cNvPr id="7" name="Rectangle 6"/>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10" name="Picture 15" descr="default_h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988567"/>
            <a:ext cx="9180513" cy="954107"/>
          </a:xfrm>
          <a:prstGeom prst="rect">
            <a:avLst/>
          </a:prstGeom>
          <a:noFill/>
          <a:ln>
            <a:noFill/>
          </a:ln>
        </p:spPr>
        <p:txBody>
          <a:bodyPr>
            <a:spAutoFit/>
          </a:bodyPr>
          <a:lstStyle/>
          <a:p>
            <a:pPr algn="ctr">
              <a:defRPr/>
            </a:pPr>
            <a:r>
              <a:rPr lang="en-US" sz="2800" b="1" dirty="0">
                <a:solidFill>
                  <a:schemeClr val="accent1">
                    <a:lumMod val="50000"/>
                  </a:schemeClr>
                </a:solidFill>
                <a:effectLst>
                  <a:outerShdw blurRad="38100" dist="38100" dir="2700000" algn="tl">
                    <a:srgbClr val="000000">
                      <a:alpha val="43137"/>
                    </a:srgbClr>
                  </a:outerShdw>
                </a:effectLst>
                <a:latin typeface="+mn-lt"/>
              </a:rPr>
              <a:t>STRUCTURE OF THE AUTOMATIC INFORMATION </a:t>
            </a:r>
            <a:endParaRPr lang="en-US" sz="2800" b="1" dirty="0" smtClean="0">
              <a:solidFill>
                <a:schemeClr val="accent1">
                  <a:lumMod val="50000"/>
                </a:schemeClr>
              </a:solidFill>
              <a:effectLst>
                <a:outerShdw blurRad="38100" dist="38100" dir="2700000" algn="tl">
                  <a:srgbClr val="000000">
                    <a:alpha val="43137"/>
                  </a:srgbClr>
                </a:outerShdw>
              </a:effectLst>
              <a:latin typeface="+mn-lt"/>
            </a:endParaRPr>
          </a:p>
          <a:p>
            <a:pPr algn="ctr">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FLOW </a:t>
            </a:r>
            <a:r>
              <a:rPr lang="en-US" sz="2800" b="1" dirty="0">
                <a:solidFill>
                  <a:schemeClr val="accent1">
                    <a:lumMod val="50000"/>
                  </a:schemeClr>
                </a:solidFill>
                <a:effectLst>
                  <a:outerShdw blurRad="38100" dist="38100" dir="2700000" algn="tl">
                    <a:srgbClr val="000000">
                      <a:alpha val="43137"/>
                    </a:srgbClr>
                  </a:outerShdw>
                </a:effectLst>
                <a:latin typeface="+mn-lt"/>
              </a:rPr>
              <a:t>IN BULGARIAN PORTS</a:t>
            </a:r>
          </a:p>
        </p:txBody>
      </p:sp>
      <p:pic>
        <p:nvPicPr>
          <p:cNvPr id="5734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4087" y="2056355"/>
            <a:ext cx="7272338" cy="3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default_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1" name="Title 1"/>
          <p:cNvSpPr>
            <a:spLocks noGrp="1"/>
          </p:cNvSpPr>
          <p:nvPr>
            <p:ph type="title" idx="4294967295"/>
          </p:nvPr>
        </p:nvSpPr>
        <p:spPr>
          <a:xfrm>
            <a:off x="385589" y="1700808"/>
            <a:ext cx="8424862" cy="1122618"/>
          </a:xfrm>
          <a:extLst/>
        </p:spPr>
        <p:txBody>
          <a:bodyPr>
            <a:noAutofit/>
            <a:sp3d prstMaterial="softEdge">
              <a:bevelT w="0" h="0"/>
            </a:sp3d>
          </a:bodyPr>
          <a:lstStyle/>
          <a:p>
            <a:pPr algn="ctr" fontAlgn="auto">
              <a:spcAft>
                <a:spcPts val="0"/>
              </a:spcAft>
              <a:defRPr/>
            </a:pPr>
            <a:r>
              <a:rPr lang="en-US" sz="2800" b="1" dirty="0" smtClean="0">
                <a:solidFill>
                  <a:schemeClr val="accent1">
                    <a:lumMod val="50000"/>
                  </a:schemeClr>
                </a:solidFill>
                <a:effectLst>
                  <a:outerShdw blurRad="38100" dist="38100" dir="2700000" algn="tl">
                    <a:srgbClr val="000000">
                      <a:alpha val="43137"/>
                    </a:srgbClr>
                  </a:outerShdw>
                </a:effectLst>
                <a:latin typeface="+mn-lt"/>
              </a:rPr>
              <a:t>EXPECTED RESULTS OF THE SAFETY, ENVIRONMENTAL AND ELECTRONIC GOVERNANCE POLITICS OF BPI Co.</a:t>
            </a:r>
            <a:endParaRPr lang="bg-BG" sz="2800" b="1" dirty="0">
              <a:solidFill>
                <a:schemeClr val="accent1">
                  <a:lumMod val="50000"/>
                </a:schemeClr>
              </a:solidFill>
              <a:effectLst>
                <a:outerShdw blurRad="38100" dist="38100" dir="2700000" algn="tl">
                  <a:srgbClr val="000000">
                    <a:alpha val="43137"/>
                  </a:srgbClr>
                </a:outerShdw>
              </a:effectLst>
              <a:latin typeface="+mn-lt"/>
            </a:endParaRPr>
          </a:p>
        </p:txBody>
      </p:sp>
      <p:sp>
        <p:nvSpPr>
          <p:cNvPr id="6" name="Content Placeholder 2"/>
          <p:cNvSpPr txBox="1">
            <a:spLocks/>
          </p:cNvSpPr>
          <p:nvPr/>
        </p:nvSpPr>
        <p:spPr>
          <a:xfrm>
            <a:off x="26020" y="3501008"/>
            <a:ext cx="9144000" cy="4221088"/>
          </a:xfrm>
          <a:prstGeom prst="rect">
            <a:avLst/>
          </a:prstGeom>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0"/>
            <a:r>
              <a:rPr lang="en-US" sz="2000" dirty="0">
                <a:solidFill>
                  <a:schemeClr val="accent1">
                    <a:lumMod val="50000"/>
                  </a:schemeClr>
                </a:solidFill>
              </a:rPr>
              <a:t>Improved safety of navigation and improved protection of human life at sea</a:t>
            </a:r>
            <a:endParaRPr lang="en-GB" sz="2000" dirty="0">
              <a:solidFill>
                <a:schemeClr val="accent1">
                  <a:lumMod val="50000"/>
                </a:schemeClr>
              </a:solidFill>
            </a:endParaRPr>
          </a:p>
          <a:p>
            <a:pPr lvl="0"/>
            <a:r>
              <a:rPr lang="en-US" sz="2000" dirty="0">
                <a:solidFill>
                  <a:schemeClr val="accent1">
                    <a:lumMod val="50000"/>
                  </a:schemeClr>
                </a:solidFill>
              </a:rPr>
              <a:t>Improved environmental </a:t>
            </a:r>
            <a:r>
              <a:rPr lang="en-US" sz="2000" dirty="0" smtClean="0">
                <a:solidFill>
                  <a:schemeClr val="accent1">
                    <a:lumMod val="50000"/>
                  </a:schemeClr>
                </a:solidFill>
              </a:rPr>
              <a:t>protection;</a:t>
            </a:r>
            <a:endParaRPr lang="en-GB" sz="2000" dirty="0">
              <a:solidFill>
                <a:schemeClr val="accent1">
                  <a:lumMod val="50000"/>
                </a:schemeClr>
              </a:solidFill>
            </a:endParaRPr>
          </a:p>
          <a:p>
            <a:pPr lvl="0"/>
            <a:r>
              <a:rPr lang="en-US" sz="2000" dirty="0">
                <a:solidFill>
                  <a:schemeClr val="accent1">
                    <a:lumMod val="50000"/>
                  </a:schemeClr>
                </a:solidFill>
              </a:rPr>
              <a:t>Improved b2g dialogue for enhanced law enforcement and improved safety and security of the </a:t>
            </a:r>
            <a:r>
              <a:rPr lang="en-US" sz="2000" dirty="0" smtClean="0">
                <a:solidFill>
                  <a:schemeClr val="accent1">
                    <a:lumMod val="50000"/>
                  </a:schemeClr>
                </a:solidFill>
              </a:rPr>
              <a:t>ports;</a:t>
            </a:r>
            <a:endParaRPr lang="en-GB" sz="2000" dirty="0">
              <a:solidFill>
                <a:schemeClr val="accent1">
                  <a:lumMod val="50000"/>
                </a:schemeClr>
              </a:solidFill>
            </a:endParaRPr>
          </a:p>
          <a:p>
            <a:pPr lvl="0"/>
            <a:r>
              <a:rPr lang="en-US" sz="2000" dirty="0">
                <a:solidFill>
                  <a:schemeClr val="accent1">
                    <a:lumMod val="50000"/>
                  </a:schemeClr>
                </a:solidFill>
              </a:rPr>
              <a:t>Improved </a:t>
            </a:r>
            <a:r>
              <a:rPr lang="en-US" sz="2000" dirty="0" smtClean="0">
                <a:solidFill>
                  <a:schemeClr val="accent1">
                    <a:lumMod val="50000"/>
                  </a:schemeClr>
                </a:solidFill>
              </a:rPr>
              <a:t>efficiency </a:t>
            </a:r>
            <a:r>
              <a:rPr lang="en-US" sz="2000" dirty="0">
                <a:solidFill>
                  <a:schemeClr val="accent1">
                    <a:lumMod val="50000"/>
                  </a:schemeClr>
                </a:solidFill>
              </a:rPr>
              <a:t>and improved competitiveness of </a:t>
            </a:r>
            <a:r>
              <a:rPr lang="en-US" sz="2000" dirty="0" smtClean="0">
                <a:solidFill>
                  <a:schemeClr val="accent1">
                    <a:lumMod val="50000"/>
                  </a:schemeClr>
                </a:solidFill>
              </a:rPr>
              <a:t>Bulgarian </a:t>
            </a:r>
            <a:r>
              <a:rPr lang="en-US" sz="2000" dirty="0" smtClean="0">
                <a:solidFill>
                  <a:schemeClr val="accent1">
                    <a:lumMod val="50000"/>
                  </a:schemeClr>
                </a:solidFill>
              </a:rPr>
              <a:t>ports.</a:t>
            </a:r>
            <a:endParaRPr lang="en-GB" sz="2000" dirty="0">
              <a:solidFill>
                <a:schemeClr val="accent1">
                  <a:lumMod val="50000"/>
                </a:schemeClr>
              </a:solidFill>
            </a:endParaRPr>
          </a:p>
        </p:txBody>
      </p:sp>
      <p:pic>
        <p:nvPicPr>
          <p:cNvPr id="7" name="Picture 15" descr="default_h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9056"/>
            <a:ext cx="1115616" cy="97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043012" y="44624"/>
            <a:ext cx="6337300" cy="830263"/>
          </a:xfrm>
          <a:prstGeom prst="rect">
            <a:avLst/>
          </a:prstGeom>
          <a:effectLst>
            <a:outerShdw blurRad="50800" dist="38100" algn="l" rotWithShape="0">
              <a:prstClr val="black">
                <a:alpha val="40000"/>
              </a:prstClr>
            </a:outerShdw>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bg-BG" sz="2400" b="1" dirty="0" smtClean="0">
                <a:solidFill>
                  <a:srgbClr val="898774"/>
                </a:solidFill>
                <a:latin typeface="Times New Roman" panose="02020603050405020304" pitchFamily="18" charset="0"/>
                <a:cs typeface="Times New Roman" panose="02020603050405020304" pitchFamily="18" charset="0"/>
              </a:rPr>
              <a:t>BULGARIAN PORTS</a:t>
            </a:r>
          </a:p>
          <a:p>
            <a:pPr eaLnBrk="1" hangingPunct="1">
              <a:defRPr/>
            </a:pPr>
            <a:r>
              <a:rPr lang="en-US" altLang="bg-BG" sz="2400" b="1" dirty="0" smtClean="0">
                <a:solidFill>
                  <a:srgbClr val="2A3241"/>
                </a:solidFill>
                <a:latin typeface="Times New Roman" panose="02020603050405020304" pitchFamily="18" charset="0"/>
                <a:cs typeface="Times New Roman" panose="02020603050405020304" pitchFamily="18" charset="0"/>
              </a:rPr>
              <a:t>INFRASTRUCTURE</a:t>
            </a:r>
            <a:r>
              <a:rPr lang="en-US" altLang="bg-BG" sz="2400" b="1" dirty="0" smtClean="0">
                <a:solidFill>
                  <a:srgbClr val="898774"/>
                </a:solidFill>
                <a:latin typeface="Times New Roman" panose="02020603050405020304" pitchFamily="18" charset="0"/>
                <a:cs typeface="Times New Roman" panose="02020603050405020304" pitchFamily="18" charset="0"/>
              </a:rPr>
              <a:t> </a:t>
            </a:r>
            <a:r>
              <a:rPr lang="en-US" altLang="bg-BG" sz="2400" b="1" dirty="0" smtClean="0">
                <a:solidFill>
                  <a:srgbClr val="2A3241"/>
                </a:solidFill>
                <a:latin typeface="Times New Roman" panose="02020603050405020304" pitchFamily="18" charset="0"/>
                <a:cs typeface="Times New Roman" panose="02020603050405020304" pitchFamily="18" charset="0"/>
              </a:rPr>
              <a:t>COMPANY</a:t>
            </a:r>
            <a:endParaRPr lang="bg-BG" altLang="bg-BG" sz="2400" dirty="0" smtClean="0">
              <a:solidFill>
                <a:srgbClr val="2A324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53784"/>
            <a:ext cx="9144000" cy="804216"/>
          </a:xfrm>
          <a:prstGeom prst="rect">
            <a:avLst/>
          </a:prstGeom>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460" name="Rectangle 13"/>
          <p:cNvSpPr>
            <a:spLocks noChangeArrowheads="1"/>
          </p:cNvSpPr>
          <p:nvPr/>
        </p:nvSpPr>
        <p:spPr bwMode="auto">
          <a:xfrm>
            <a:off x="3276600" y="2492375"/>
            <a:ext cx="59515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defRPr/>
            </a:pPr>
            <a:r>
              <a:rPr lang="en-US" altLang="bg-BG" sz="6000" b="1" dirty="0" smtClean="0">
                <a:solidFill>
                  <a:schemeClr val="accent1">
                    <a:lumMod val="50000"/>
                  </a:schemeClr>
                </a:solidFill>
                <a:latin typeface="Book Antiqua" panose="02040602050305030304" pitchFamily="18" charset="0"/>
              </a:rPr>
              <a:t>THANK YOU FOR YOUR ATTENTION!</a:t>
            </a:r>
            <a:endParaRPr lang="bg-BG" altLang="bg-BG" sz="6000" b="1" dirty="0" smtClean="0">
              <a:solidFill>
                <a:schemeClr val="accent1">
                  <a:lumMod val="50000"/>
                </a:schemeClr>
              </a:solidFill>
              <a:latin typeface="Book Antiqua" panose="02040602050305030304" pitchFamily="18" charset="0"/>
            </a:endParaRP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2032</TotalTime>
  <Words>1269</Words>
  <Application>Microsoft Office PowerPoint</Application>
  <PresentationFormat>On-screen Show (4:3)</PresentationFormat>
  <Paragraphs>203</Paragraphs>
  <Slides>19</Slides>
  <Notes>13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VESSEL TRAFFIC MANAGEMENT, MONITORING AND INFORMATION SYSTEMS FOR BLACK SEA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MSW - PRINCIPALS AND PARTICIPANTS</vt:lpstr>
      <vt:lpstr>PowerPoint Presentation</vt:lpstr>
      <vt:lpstr>PowerPoint Presentation</vt:lpstr>
      <vt:lpstr>PowerPoint Presentation</vt:lpstr>
      <vt:lpstr>PowerPoint Presentation</vt:lpstr>
      <vt:lpstr>PowerPoint Presentation</vt:lpstr>
      <vt:lpstr>PowerPoint Presentation</vt:lpstr>
      <vt:lpstr>EXPECTED RESULTS OF THE SAFETY, ENVIRONMENTAL AND ELECTRONIC GOVERNANCE POLITICS OF BPI Co.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Neli Velinova</cp:lastModifiedBy>
  <cp:revision>214</cp:revision>
  <dcterms:created xsi:type="dcterms:W3CDTF">2014-07-19T12:12:39Z</dcterms:created>
  <dcterms:modified xsi:type="dcterms:W3CDTF">2018-04-19T11:58:49Z</dcterms:modified>
</cp:coreProperties>
</file>